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1"/>
  </p:sldMasterIdLst>
  <p:notesMasterIdLst>
    <p:notesMasterId r:id="rId36"/>
  </p:notesMasterIdLst>
  <p:sldIdLst>
    <p:sldId id="264" r:id="rId2"/>
    <p:sldId id="260" r:id="rId3"/>
    <p:sldId id="267" r:id="rId4"/>
    <p:sldId id="258" r:id="rId5"/>
    <p:sldId id="289" r:id="rId6"/>
    <p:sldId id="283" r:id="rId7"/>
    <p:sldId id="286" r:id="rId8"/>
    <p:sldId id="291" r:id="rId9"/>
    <p:sldId id="292" r:id="rId10"/>
    <p:sldId id="265" r:id="rId11"/>
    <p:sldId id="268" r:id="rId12"/>
    <p:sldId id="441" r:id="rId13"/>
    <p:sldId id="436" r:id="rId14"/>
    <p:sldId id="442" r:id="rId15"/>
    <p:sldId id="437" r:id="rId16"/>
    <p:sldId id="298" r:id="rId17"/>
    <p:sldId id="297" r:id="rId18"/>
    <p:sldId id="443" r:id="rId19"/>
    <p:sldId id="446" r:id="rId20"/>
    <p:sldId id="445" r:id="rId21"/>
    <p:sldId id="449" r:id="rId22"/>
    <p:sldId id="269" r:id="rId23"/>
    <p:sldId id="435" r:id="rId24"/>
    <p:sldId id="432" r:id="rId25"/>
    <p:sldId id="431" r:id="rId26"/>
    <p:sldId id="272" r:id="rId27"/>
    <p:sldId id="296" r:id="rId28"/>
    <p:sldId id="295" r:id="rId29"/>
    <p:sldId id="448" r:id="rId30"/>
    <p:sldId id="430" r:id="rId31"/>
    <p:sldId id="447" r:id="rId32"/>
    <p:sldId id="284" r:id="rId33"/>
    <p:sldId id="275" r:id="rId34"/>
    <p:sldId id="444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F6C6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1"/>
    <p:restoredTop sz="86557"/>
  </p:normalViewPr>
  <p:slideViewPr>
    <p:cSldViewPr snapToGrid="0">
      <p:cViewPr>
        <p:scale>
          <a:sx n="110" d="100"/>
          <a:sy n="110" d="100"/>
        </p:scale>
        <p:origin x="792" y="152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2D406F-3263-134F-9491-83D834E76043}" type="datetimeFigureOut">
              <a:rPr lang="en-US" smtClean="0"/>
              <a:t>4/29/24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17D368-1E2B-554C-A6E0-7FDE57AA7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6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Background &amp; Research Statement</a:t>
            </a:r>
          </a:p>
          <a:p>
            <a:pPr marL="0" indent="0">
              <a:buNone/>
            </a:pPr>
            <a:r>
              <a:rPr lang="en-US" dirty="0"/>
              <a:t>Link Prediction Algorithm using Temporal Random Walk &amp; Word2Vec Framework </a:t>
            </a:r>
          </a:p>
          <a:p>
            <a:pPr marL="0" indent="0">
              <a:buNone/>
            </a:pPr>
            <a:r>
              <a:rPr lang="en-US" dirty="0"/>
              <a:t>Dynamic Decision Making per route </a:t>
            </a:r>
          </a:p>
          <a:p>
            <a:pPr marL="0" indent="0">
              <a:buNone/>
            </a:pPr>
            <a:r>
              <a:rPr lang="en-US" dirty="0"/>
              <a:t>Summary &amp; Conclusion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30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ROC AUC </a:t>
            </a:r>
          </a:p>
          <a:p>
            <a:r>
              <a:rPr lang="en-US" dirty="0"/>
              <a:t>Training &amp; Testing Error </a:t>
            </a:r>
          </a:p>
          <a:p>
            <a:r>
              <a:rPr lang="en-US" dirty="0"/>
              <a:t>Static vs Temporal Random Walk </a:t>
            </a:r>
          </a:p>
          <a:p>
            <a:pPr lvl="1"/>
            <a:r>
              <a:rPr lang="en-US" dirty="0"/>
              <a:t>Using operator L1 vs Subtraction </a:t>
            </a:r>
          </a:p>
          <a:p>
            <a:r>
              <a:rPr lang="en-US" dirty="0"/>
              <a:t>Other static link prediction algorithms </a:t>
            </a:r>
          </a:p>
          <a:p>
            <a:r>
              <a:rPr lang="en-US" dirty="0"/>
              <a:t>Other graph embedding algorithms </a:t>
            </a:r>
          </a:p>
          <a:p>
            <a:r>
              <a:rPr lang="en-US" dirty="0"/>
              <a:t>Parameter tuning </a:t>
            </a:r>
          </a:p>
          <a:p>
            <a:pPr lvl="1"/>
            <a:r>
              <a:rPr lang="en-US" dirty="0"/>
              <a:t>Different operators (l2, l1, prod, sub)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105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ROC AUC </a:t>
            </a:r>
          </a:p>
          <a:p>
            <a:r>
              <a:rPr lang="en-US" dirty="0"/>
              <a:t>Training &amp; Testing Error </a:t>
            </a:r>
          </a:p>
          <a:p>
            <a:r>
              <a:rPr lang="en-US" dirty="0"/>
              <a:t>Static vs Temporal Random Walk </a:t>
            </a:r>
          </a:p>
          <a:p>
            <a:pPr lvl="1"/>
            <a:r>
              <a:rPr lang="en-US" dirty="0"/>
              <a:t>Using operator L1 vs Subtraction </a:t>
            </a:r>
          </a:p>
          <a:p>
            <a:r>
              <a:rPr lang="en-US" dirty="0"/>
              <a:t>Other static link prediction algorithms </a:t>
            </a:r>
          </a:p>
          <a:p>
            <a:r>
              <a:rPr lang="en-US" dirty="0"/>
              <a:t>Other graph embedding algorithms </a:t>
            </a:r>
          </a:p>
          <a:p>
            <a:r>
              <a:rPr lang="en-US" dirty="0"/>
              <a:t>Parameter tuning </a:t>
            </a:r>
          </a:p>
          <a:p>
            <a:pPr lvl="1"/>
            <a:r>
              <a:rPr lang="en-US" dirty="0"/>
              <a:t>Different operators (l2, l1, prod, sub)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77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KMA, ZIP level </a:t>
            </a:r>
          </a:p>
          <a:p>
            <a:r>
              <a:rPr lang="en-US" dirty="0"/>
              <a:t>Average test score </a:t>
            </a:r>
          </a:p>
          <a:p>
            <a:r>
              <a:rPr lang="en-US" dirty="0"/>
              <a:t>Average validation score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8360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Define Regret!</a:t>
            </a:r>
          </a:p>
          <a:p>
            <a:endParaRPr lang="en-US" dirty="0"/>
          </a:p>
          <a:p>
            <a:r>
              <a:rPr lang="en-US" dirty="0"/>
              <a:t>Regret as decisions made vs reality (immediate feedback) </a:t>
            </a:r>
          </a:p>
          <a:p>
            <a:r>
              <a:rPr lang="en-US" dirty="0"/>
              <a:t>Hedge Algorithm vs. Naive Algorithm for the entire graph</a:t>
            </a:r>
          </a:p>
          <a:p>
            <a:r>
              <a:rPr lang="en-US" dirty="0"/>
              <a:t>Regret as ..? (immediate feedback) </a:t>
            </a:r>
          </a:p>
          <a:p>
            <a:r>
              <a:rPr lang="en-US" dirty="0"/>
              <a:t>Best performing: </a:t>
            </a:r>
          </a:p>
          <a:p>
            <a:pPr lvl="1"/>
            <a:r>
              <a:rPr lang="en-US" dirty="0"/>
              <a:t>temporal random walk + node2vec</a:t>
            </a:r>
          </a:p>
          <a:p>
            <a:pPr lvl="1"/>
            <a:r>
              <a:rPr lang="en-US" dirty="0"/>
              <a:t>Prod operator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409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Diagram 0: Hedge Algorithm vs. Naive Algorithm for an example route </a:t>
            </a:r>
          </a:p>
          <a:p>
            <a:r>
              <a:rPr lang="en-US" dirty="0"/>
              <a:t>Diagram 0.5: Weight vector demonstration per expert </a:t>
            </a:r>
          </a:p>
          <a:p>
            <a:r>
              <a:rPr lang="en-US" dirty="0"/>
              <a:t>Diagram 1: comparison of two </a:t>
            </a:r>
            <a:r>
              <a:rPr lang="en-US" dirty="0" err="1"/>
              <a:t>lp</a:t>
            </a:r>
            <a:r>
              <a:rPr lang="en-US" dirty="0"/>
              <a:t> algorithms (Hedge Algorithm vs. Naive Algorithm ) </a:t>
            </a:r>
          </a:p>
          <a:p>
            <a:r>
              <a:rPr lang="en-US" dirty="0"/>
              <a:t>Diagram 2: </a:t>
            </a:r>
            <a:r>
              <a:rPr lang="en-US" b="1" dirty="0"/>
              <a:t>treating false positive harshly, while still achieving sublinear regret </a:t>
            </a:r>
          </a:p>
          <a:p>
            <a:endParaRPr lang="en-US" b="1" dirty="0"/>
          </a:p>
          <a:p>
            <a:r>
              <a:rPr lang="en-US" b="1" dirty="0"/>
              <a:t>Add labels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143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LEARNING RATES NEED TO BE TAKEN INTO ACCOUNT HERE – ADD DIAGRAMS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Need end numbers!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94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DIFFERENT LEARNING RATES NEED TO BE TAKEN INTO ACCOUNT HERE – ADD DIAGRAMS</a:t>
            </a:r>
          </a:p>
          <a:p>
            <a:r>
              <a:rPr lang="en-US" dirty="0"/>
              <a:t>Need end numbers!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21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KMA, ZIP level </a:t>
            </a:r>
          </a:p>
          <a:p>
            <a:r>
              <a:rPr lang="en-US" dirty="0"/>
              <a:t>Regret comparison</a:t>
            </a:r>
          </a:p>
          <a:p>
            <a:r>
              <a:rPr lang="en-US" dirty="0"/>
              <a:t>False positive, false negative, true positive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5790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Add percentages!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87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daily data </a:t>
            </a:r>
            <a:r>
              <a:rPr lang="en-US" dirty="0">
                <a:sym typeface="Wingdings" pitchFamily="2" charset="2"/>
              </a:rPr>
              <a:t> construct data for x many days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916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689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Supervised learning &amp; immediate feedback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Available graph link prediction algorithms often focus on nodes more than edges &amp; look at how similar two nodes are to predict edges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18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can expect, then this can be translated into a link prediction &amp; statistical decision theoretic problem</a:t>
            </a:r>
          </a:p>
          <a:p>
            <a:r>
              <a:rPr lang="en-US" dirty="0"/>
              <a:t>Given a temporal graph G, or a collection of static graphs that change over some time interval,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945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Typo </a:t>
            </a:r>
            <a:r>
              <a:rPr lang="en-US" dirty="0" err="1"/>
              <a:t>v_t</a:t>
            </a:r>
            <a:r>
              <a:rPr lang="en-US" dirty="0"/>
              <a:t> old </a:t>
            </a:r>
          </a:p>
          <a:p>
            <a:r>
              <a:rPr lang="en-US" dirty="0"/>
              <a:t>Else typo</a:t>
            </a:r>
          </a:p>
          <a:p>
            <a:r>
              <a:rPr lang="en-US" dirty="0"/>
              <a:t>Roc </a:t>
            </a:r>
            <a:r>
              <a:rPr lang="en-US" dirty="0" err="1"/>
              <a:t>auc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548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Nodes do not have attributes associated with them, edges have attributes </a:t>
            </a:r>
            <a:r>
              <a:rPr lang="en-US" dirty="0">
                <a:sym typeface="Wingdings" pitchFamily="2" charset="2"/>
              </a:rPr>
              <a:t> need to come up with an algorithm to “learn” the attributes of the nodes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No distance information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No black box models more interpretability --&gt; no neural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Time varying graph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Directed edge prediction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Exploration of application of the thought data structure and expandability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82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Supervised learning &amp; immediate feedback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Available graph link prediction algorithms often focus on nodes more than edges &amp; look at how similar two nodes are to predict edges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772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Motivation: </a:t>
            </a:r>
            <a:r>
              <a:rPr lang="en-US" dirty="0" err="1"/>
              <a:t>hRandom</a:t>
            </a:r>
            <a:r>
              <a:rPr lang="en-US" dirty="0"/>
              <a:t> walks to generate a group of adjacent nodes that are likely to have edges </a:t>
            </a:r>
          </a:p>
          <a:p>
            <a:r>
              <a:rPr lang="en-US" dirty="0"/>
              <a:t>ow likely is there a walk from u to v based on past historical data?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Taking into account the temporal structure </a:t>
            </a:r>
          </a:p>
          <a:p>
            <a:r>
              <a:rPr lang="en-US" dirty="0"/>
              <a:t>Neighbor similarity </a:t>
            </a:r>
            <a:r>
              <a:rPr lang="en-US" dirty="0">
                <a:sym typeface="Wingdings" pitchFamily="2" charset="2"/>
              </a:rPr>
              <a:t> can’t do this because each node doesn’t have attributes assigned 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Based on who’s connected to what </a:t>
            </a:r>
            <a:r>
              <a:rPr lang="en-US" dirty="0" err="1"/>
              <a:t>neighbourhood</a:t>
            </a:r>
            <a:endParaRPr lang="en-US" dirty="0"/>
          </a:p>
          <a:p>
            <a:pPr lvl="1"/>
            <a:r>
              <a:rPr lang="en-US" dirty="0"/>
              <a:t>Can we take into account temporal features for </a:t>
            </a:r>
            <a:r>
              <a:rPr lang="en-US" dirty="0" err="1"/>
              <a:t>nodesim</a:t>
            </a:r>
            <a:r>
              <a:rPr lang="en-US" dirty="0"/>
              <a:t>? </a:t>
            </a:r>
          </a:p>
          <a:p>
            <a:r>
              <a:rPr lang="en-US" dirty="0"/>
              <a:t>CTDNE </a:t>
            </a:r>
          </a:p>
          <a:p>
            <a:r>
              <a:rPr lang="en-US" dirty="0"/>
              <a:t>CTDNE with static random walk  (confirmed better results with </a:t>
            </a:r>
            <a:r>
              <a:rPr lang="en-US" dirty="0" err="1"/>
              <a:t>trw</a:t>
            </a:r>
            <a:r>
              <a:rPr lang="en-US" dirty="0"/>
              <a:t>)</a:t>
            </a:r>
          </a:p>
          <a:p>
            <a:r>
              <a:rPr lang="en-US" dirty="0" err="1"/>
              <a:t>Nodesim</a:t>
            </a:r>
            <a:r>
              <a:rPr lang="en-US" dirty="0"/>
              <a:t> vs </a:t>
            </a:r>
            <a:r>
              <a:rPr lang="en-US" dirty="0" err="1"/>
              <a:t>nodesim</a:t>
            </a:r>
            <a:r>
              <a:rPr lang="en-US" dirty="0"/>
              <a:t> w temporal features</a:t>
            </a:r>
          </a:p>
          <a:p>
            <a:r>
              <a:rPr lang="en-US" dirty="0"/>
              <a:t>Level 1 (TRW: fixed node sets – if no RW, returns 0, CTDNE)</a:t>
            </a:r>
          </a:p>
          <a:p>
            <a:r>
              <a:rPr lang="en-US" dirty="0"/>
              <a:t>Edge similarity .. ?  </a:t>
            </a:r>
          </a:p>
          <a:p>
            <a:r>
              <a:rPr lang="en-US" dirty="0"/>
              <a:t>time series forecasting </a:t>
            </a:r>
          </a:p>
          <a:p>
            <a:r>
              <a:rPr lang="en-US" dirty="0"/>
              <a:t>How to take into account further data history?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14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deciding the probabilities of choosing an edge in each step of random walk</a:t>
            </a:r>
          </a:p>
          <a:p>
            <a:r>
              <a:rPr lang="en-US" dirty="0"/>
              <a:t>Use normalized </a:t>
            </a:r>
            <a:r>
              <a:rPr lang="en-US" dirty="0" err="1"/>
              <a:t>jaccard</a:t>
            </a:r>
            <a:r>
              <a:rPr lang="en-US" dirty="0"/>
              <a:t> index as 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73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Edge embedding to account for directionality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17D368-1E2B-554C-A6E0-7FDE57AA74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24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3DF70-2900-BF77-0646-62FF700E0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500CE-93CD-98FE-DCE8-FA4EBCEBF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54330-8AC8-C30A-BBB5-D97475C21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29315846-9317-8444-8705-982600C4D682}" type="datetime1">
              <a:rPr lang="en-US" smtClean="0"/>
              <a:t>4/29/24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8A21E-65AB-CCAD-60DB-C6E0251CE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71203-2DBE-C3DE-E4DF-1B7FCF50E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462033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A674-55B1-963E-56B2-5B9EC0E85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D459C8-C98B-FB99-594F-3D40D5040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D11E1-ADBE-9E9A-61D0-5767D9D58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437BC-68B1-BD4A-963B-91255B708E57}" type="datetime1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64A2C-2AD8-2E9C-044E-D22544846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0EA40-6977-2579-359C-B2472E226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635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60D0C3-40AA-C0C9-1379-7E962C7060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BE1C4F-44C4-69F1-5880-2154AF2C3C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59BDB-E5BC-CFD4-4976-754E59011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7E259-4FD5-EF47-BDAB-79A0A5D6822B}" type="datetime1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CA72D-23D1-412B-8925-3C6659D34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498A2-A1C8-3713-D196-F4F3044A0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13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B27F6-01A0-B111-FA67-C13D9F46F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E4E0E-512E-CF6D-84AF-31FAE0E94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F4C95-E925-F1F2-19C3-0589C9642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9D82-2261-5F4E-9849-455901DD1BBE}" type="datetime1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5C70A-5AAA-6F2A-D229-192F2C1AA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8A207-AB93-55B9-46E0-328659B65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4475" y="0"/>
            <a:ext cx="2743200" cy="365125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3196CA4-5DB7-6472-D09A-0ED70105E37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0862" y="5938308"/>
            <a:ext cx="823310" cy="823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ECA02D-0BDA-0A4D-8F38-681A975E40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7304"/>
          <a:stretch/>
        </p:blipFill>
        <p:spPr>
          <a:xfrm>
            <a:off x="10338221" y="5757463"/>
            <a:ext cx="1032641" cy="119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445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B1414-942F-73B2-48DD-D47399E78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D7F70-FC6D-D1B1-7F8B-D8DC7AC40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83AC6-E525-0DD0-6E4B-F02E931AF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579C-6D62-8C41-9285-A86AA169C43E}" type="datetime1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E04CE-029E-C38A-FBE5-8D8B6D366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48954-9724-E91D-C354-C54346425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503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09214-5868-55DD-E8F6-2538E2B70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7CB39-8747-23D1-0F55-EF862C92D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4FE807-6CEB-68AA-C347-24647EC5FA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D8819A-14FE-B91E-E39E-0AA678B7F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2B9FC-5717-164E-BE16-64753F793A88}" type="datetime1">
              <a:rPr lang="en-US" smtClean="0"/>
              <a:t>4/29/24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D5E331-85DD-3F58-577B-95869B9A0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EA2568-AD06-6BC2-D0BC-D8E6FBE3A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959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3CAD-9AE0-5352-D447-D7977F45C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F2E0E-779F-D289-1DAA-2F26F5672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6FE724-3E15-684B-024E-7133B0DBF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BF7954-B5B1-96F3-0BFC-D5A638764A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A7C000-DD31-8C2F-9CC3-15FCE7153B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D99A3C-D672-56AE-2A56-8AFA3548A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9433B-4B70-5A46-AE9B-580B79A1FD26}" type="datetime1">
              <a:rPr lang="en-US" smtClean="0"/>
              <a:t>4/29/24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B99609-0073-B0E5-393D-343E94820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903C99-7C09-255B-0315-73EEFF584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875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40F6D-AE03-C47F-3C53-AAE1C0B4D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632D34-50DC-BA3B-D93F-C499BE8E6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D51CC-B2AB-A544-AEFE-E62A46908DE3}" type="datetime1">
              <a:rPr lang="en-US" smtClean="0"/>
              <a:t>4/29/24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40DE7F-E916-C392-EFCD-6FA00325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E2E6B-E844-2AC8-8AA8-D162FFD6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83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A2F24D-FCE7-917B-B681-6F5E174E0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720-887F-294D-BE04-892EA6A83D41}" type="datetime1">
              <a:rPr lang="en-US" smtClean="0"/>
              <a:t>4/29/24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47BF0A-19EC-269A-DF2E-68E7D28E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5D674-2542-BAC4-D24D-971D6F5F1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19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89B75-1378-9910-78BB-9E72F0B3B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CA8A2-D1FE-83C5-684E-9683E6351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7562F-6AA0-94B9-F8C3-D50DD98AC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FED898-876B-77ED-C6DC-00A70F44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D432A-EE61-D746-BA2A-EB725EA0355D}" type="datetime1">
              <a:rPr lang="en-US" smtClean="0"/>
              <a:t>4/29/24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D0980B-3576-0597-F38E-60CEF119E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56FE8-E233-946D-17AC-D8DFC4657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282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E2484-9F01-96B7-DA52-A5EE9F10E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CF2DAB-1DC1-BB3F-250E-B56ABB4774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E9AB43-775F-66C5-1322-A3BFDC64C7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69D02-E748-E040-A405-D0B8971A8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AF2AE-AF87-4945-8402-465F960B93E4}" type="datetime1">
              <a:rPr lang="en-US" smtClean="0"/>
              <a:t>4/29/24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8557B0-C717-890C-E309-6ACDB2C4C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22FD15-3661-214D-9B82-C7A0B697D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13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4FF83A-F085-8AF6-EB47-97491CD4F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5F5DC-2C88-24D1-11B0-1D8DA9404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ABECE-171F-FC04-23AE-46DA3ECD99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algn="r"/>
            <a:fld id="{32A9B376-5BBA-BD49-B6B2-B590F968C220}" type="datetime1">
              <a:rPr lang="en-US" smtClean="0"/>
              <a:t>4/29/24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6B693-02CF-0631-C198-652603395C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E1F82-48F3-DE49-2FC6-CC950A1B30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21395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800000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800000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80000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44.svg"/><Relationship Id="rId7" Type="http://schemas.openxmlformats.org/officeDocument/2006/relationships/image" Target="../media/image48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svg"/><Relationship Id="rId4" Type="http://schemas.openxmlformats.org/officeDocument/2006/relationships/image" Target="../media/image45.png"/><Relationship Id="rId9" Type="http://schemas.openxmlformats.org/officeDocument/2006/relationships/image" Target="../media/image50.sv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8522B-C150-42DA-516B-AC1D54ECA3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Minimizing Empty Truck Miles Driven via </a:t>
            </a:r>
            <a:b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Decision-Theoretic Online Learning and </a:t>
            </a:r>
            <a:b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 Prediction on a Temporal Delivery Order Graph 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A6DF87-70ED-75BA-4CFB-B006635605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Statistics, University of Chicago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April 30</a:t>
            </a:r>
            <a:r>
              <a:rPr 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2024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Theodora Ko B.S’24, M.S.’24</a:t>
            </a:r>
          </a:p>
        </p:txBody>
      </p:sp>
    </p:spTree>
    <p:extLst>
      <p:ext uri="{BB962C8B-B14F-4D97-AF65-F5344CB8AC3E}">
        <p14:creationId xmlns:p14="http://schemas.microsoft.com/office/powerpoint/2010/main" val="637983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9D755-DF63-1316-D917-C2ED3618D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Relevant Literature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D579D-60F3-10B6-A8AD-972F35613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Static &amp; Temporal link prediction algorithms </a:t>
            </a:r>
          </a:p>
          <a:p>
            <a:pPr lvl="1"/>
            <a:r>
              <a:rPr lang="en-US" sz="2000" dirty="0" err="1"/>
              <a:t>DeepWalk</a:t>
            </a:r>
            <a:r>
              <a:rPr lang="en-US" sz="2000" dirty="0"/>
              <a:t>: Online Learning of Social Representations; </a:t>
            </a:r>
            <a:r>
              <a:rPr lang="en-US" sz="2000" dirty="0" err="1"/>
              <a:t>Perozzi</a:t>
            </a:r>
            <a:r>
              <a:rPr lang="en-US" sz="2000" dirty="0"/>
              <a:t> et al. 2014  </a:t>
            </a:r>
          </a:p>
          <a:p>
            <a:pPr lvl="1"/>
            <a:r>
              <a:rPr lang="en-US" sz="2000" dirty="0"/>
              <a:t>Continuous-Time Dynamic Network Embeddings; Nguyen et al. 2018</a:t>
            </a:r>
          </a:p>
          <a:p>
            <a:pPr lvl="1"/>
            <a:r>
              <a:rPr lang="en-US" sz="2000" b="0" i="0" dirty="0" err="1">
                <a:effectLst/>
                <a:highlight>
                  <a:srgbClr val="FCFCFC"/>
                </a:highlight>
              </a:rPr>
              <a:t>NodeSim</a:t>
            </a:r>
            <a:r>
              <a:rPr lang="en-US" sz="2000" b="0" i="0" dirty="0">
                <a:effectLst/>
                <a:highlight>
                  <a:srgbClr val="FCFCFC"/>
                </a:highlight>
              </a:rPr>
              <a:t>: node similarity based network embedding for diverse link prediction; Saxena et al. 2021</a:t>
            </a:r>
            <a:endParaRPr lang="en-US" sz="2000" dirty="0"/>
          </a:p>
          <a:p>
            <a:pPr lvl="1"/>
            <a:r>
              <a:rPr lang="en-US" sz="2000" b="0" i="0" dirty="0">
                <a:effectLst/>
              </a:rPr>
              <a:t>Temporal Link Prediction: A Unified Framework, Taxonomy, and Review; Qin et al. 2022</a:t>
            </a:r>
          </a:p>
          <a:p>
            <a:r>
              <a:rPr lang="en-US" dirty="0"/>
              <a:t>Online learning &amp; Expert Problems</a:t>
            </a:r>
          </a:p>
          <a:p>
            <a:pPr lvl="1"/>
            <a:r>
              <a:rPr lang="en-US" sz="2000" dirty="0"/>
              <a:t>A decision-theoretic generalization of on-line learning and an application to boosting; Freund et al. 1997</a:t>
            </a:r>
          </a:p>
          <a:p>
            <a:pPr lvl="1"/>
            <a:r>
              <a:rPr lang="en-US" sz="2000" dirty="0"/>
              <a:t>The Multiplicative Weights Update Method: a Meta Algorithm and Applications; Arora et al. 2012</a:t>
            </a:r>
          </a:p>
          <a:p>
            <a:pPr lvl="1"/>
            <a:r>
              <a:rPr lang="en-US" sz="2000" dirty="0"/>
              <a:t>Introduction to Online Convex Optimization; </a:t>
            </a:r>
            <a:r>
              <a:rPr lang="en-US" sz="2000" dirty="0" err="1"/>
              <a:t>Elad</a:t>
            </a:r>
            <a:r>
              <a:rPr lang="en-US" sz="2000" dirty="0"/>
              <a:t> Hazan, 2019</a:t>
            </a:r>
          </a:p>
          <a:p>
            <a:pPr lvl="1"/>
            <a:endParaRPr lang="en-US" sz="2000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573DF-4977-4954-3D80-813DDBAB4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43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30365-615B-3124-02EF-F5328647D7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 Graph Embedding Framework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916E0-C778-36C6-B68E-EEE1FC41A9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969900"/>
            <a:ext cx="9595945" cy="1655762"/>
          </a:xfrm>
        </p:spPr>
        <p:txBody>
          <a:bodyPr/>
          <a:lstStyle/>
          <a:p>
            <a:pPr algn="l"/>
            <a:r>
              <a:rPr lang="en-US" dirty="0"/>
              <a:t>Q: What node embedding algorithms should we use?</a:t>
            </a:r>
          </a:p>
          <a:p>
            <a:pPr algn="l"/>
            <a:r>
              <a:rPr lang="en-US" dirty="0"/>
              <a:t>Q: How do we take into account time of each order into the embeddings?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990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028B5-DA06-8A8E-2864-61C402E7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</a:t>
            </a:r>
            <a:r>
              <a:rPr lang="en-US" dirty="0" err="1"/>
              <a:t>v.s</a:t>
            </a:r>
            <a:r>
              <a:rPr lang="en-US" dirty="0"/>
              <a:t>. Temporal Random Walk</a:t>
            </a:r>
          </a:p>
        </p:txBody>
      </p:sp>
      <p:pic>
        <p:nvPicPr>
          <p:cNvPr id="7" name="Content Placeholder 6" descr="A text on a page&#10;&#10;Description automatically generated">
            <a:extLst>
              <a:ext uri="{FF2B5EF4-FFF2-40B4-BE49-F238E27FC236}">
                <a16:creationId xmlns:a16="http://schemas.microsoft.com/office/drawing/2014/main" id="{1560382B-4984-D1FA-D3DB-782434A32D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2778" y="4323974"/>
            <a:ext cx="9079992" cy="186479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BA6B84-22EA-317A-65C9-ADB2D395F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5B606A8E-1F61-9464-D5CA-620B65C11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091" y="2303382"/>
            <a:ext cx="9079992" cy="11521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48F2D1-FE59-DB0F-E89D-2BF1D6F7B5A6}"/>
              </a:ext>
            </a:extLst>
          </p:cNvPr>
          <p:cNvSpPr txBox="1"/>
          <p:nvPr/>
        </p:nvSpPr>
        <p:spPr>
          <a:xfrm>
            <a:off x="838200" y="1690688"/>
            <a:ext cx="4034742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Static Random Walk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414A35-C4E0-0AAC-9E5F-F3CA53019209}"/>
              </a:ext>
            </a:extLst>
          </p:cNvPr>
          <p:cNvSpPr txBox="1"/>
          <p:nvPr/>
        </p:nvSpPr>
        <p:spPr>
          <a:xfrm>
            <a:off x="838200" y="3711280"/>
            <a:ext cx="4034742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Random Walk</a:t>
            </a:r>
          </a:p>
        </p:txBody>
      </p:sp>
    </p:spTree>
    <p:extLst>
      <p:ext uri="{BB962C8B-B14F-4D97-AF65-F5344CB8AC3E}">
        <p14:creationId xmlns:p14="http://schemas.microsoft.com/office/powerpoint/2010/main" val="3454222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6FC7-9059-768F-9994-E2DFCCA17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</a:t>
            </a:r>
            <a:r>
              <a:rPr lang="en-US" dirty="0" err="1"/>
              <a:t>v.s</a:t>
            </a:r>
            <a:r>
              <a:rPr lang="en-US" dirty="0"/>
              <a:t>. Temporal Random Walk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C36FA7-886D-85B7-E0EE-1376F3189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13</a:t>
            </a:fld>
            <a:endParaRPr lang="en-US" dirty="0"/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4A4C8399-B7FC-1C01-9628-6562A2C025A2}"/>
              </a:ext>
            </a:extLst>
          </p:cNvPr>
          <p:cNvGrpSpPr/>
          <p:nvPr/>
        </p:nvGrpSpPr>
        <p:grpSpPr>
          <a:xfrm>
            <a:off x="838200" y="1749346"/>
            <a:ext cx="10521294" cy="3900668"/>
            <a:chOff x="1091919" y="1786597"/>
            <a:chExt cx="10521294" cy="390066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29AD6DE-41F7-1D42-D254-8FEAB571AF80}"/>
                </a:ext>
              </a:extLst>
            </p:cNvPr>
            <p:cNvSpPr txBox="1"/>
            <p:nvPr/>
          </p:nvSpPr>
          <p:spPr>
            <a:xfrm>
              <a:off x="1091919" y="1958877"/>
              <a:ext cx="4034742" cy="4205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/>
              <a:r>
                <a:rPr lang="en-US" sz="2133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Static Random Walk</a:t>
              </a: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10D9E923-0794-D2A9-5253-0660985A8543}"/>
                </a:ext>
              </a:extLst>
            </p:cNvPr>
            <p:cNvGrpSpPr/>
            <p:nvPr/>
          </p:nvGrpSpPr>
          <p:grpSpPr>
            <a:xfrm>
              <a:off x="5740753" y="1958877"/>
              <a:ext cx="5872460" cy="3256700"/>
              <a:chOff x="5252463" y="1948897"/>
              <a:chExt cx="5872460" cy="3256700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DDE64E2-CEE6-8178-32C9-C8807102C250}"/>
                  </a:ext>
                </a:extLst>
              </p:cNvPr>
              <p:cNvSpPr txBox="1"/>
              <p:nvPr/>
            </p:nvSpPr>
            <p:spPr>
              <a:xfrm>
                <a:off x="6171322" y="1948897"/>
                <a:ext cx="4034742" cy="4205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377"/>
                <a:r>
                  <a:rPr lang="en-US" sz="2133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Temporal Random Walk</a:t>
                </a:r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718B4047-32C6-DE0D-6EAF-DDD57B8BC841}"/>
                  </a:ext>
                </a:extLst>
              </p:cNvPr>
              <p:cNvGrpSpPr/>
              <p:nvPr/>
            </p:nvGrpSpPr>
            <p:grpSpPr>
              <a:xfrm>
                <a:off x="5252463" y="2267417"/>
                <a:ext cx="5710920" cy="651718"/>
                <a:chOff x="6245358" y="2277397"/>
                <a:chExt cx="5710920" cy="651718"/>
              </a:xfrm>
            </p:grpSpPr>
            <p:sp>
              <p:nvSpPr>
                <p:cNvPr id="8" name="Right Arrow 7">
                  <a:extLst>
                    <a:ext uri="{FF2B5EF4-FFF2-40B4-BE49-F238E27FC236}">
                      <a16:creationId xmlns:a16="http://schemas.microsoft.com/office/drawing/2014/main" id="{D053C7BC-38C3-F381-D5A7-83DDE35DA918}"/>
                    </a:ext>
                  </a:extLst>
                </p:cNvPr>
                <p:cNvSpPr/>
                <p:nvPr/>
              </p:nvSpPr>
              <p:spPr>
                <a:xfrm>
                  <a:off x="6245358" y="2277397"/>
                  <a:ext cx="5710920" cy="651718"/>
                </a:xfrm>
                <a:prstGeom prst="rightArrow">
                  <a:avLst/>
                </a:prstGeom>
                <a:solidFill>
                  <a:srgbClr val="F6C6AD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>
                    <a:solidFill>
                      <a:schemeClr val="accent6">
                        <a:lumMod val="20000"/>
                        <a:lumOff val="80000"/>
                      </a:schemeClr>
                    </a:solidFill>
                    <a:latin typeface="Times New Roman" panose="02020603050405020304" pitchFamily="18" charset="0"/>
                    <a:ea typeface="Arial Unicode MS" panose="020B0604020202020204" pitchFamily="34" charset="-128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B07E30D9-5C9A-89B7-127F-F607D32812AB}"/>
                    </a:ext>
                  </a:extLst>
                </p:cNvPr>
                <p:cNvSpPr txBox="1"/>
                <p:nvPr/>
              </p:nvSpPr>
              <p:spPr>
                <a:xfrm>
                  <a:off x="6245358" y="2418590"/>
                  <a:ext cx="71770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Time</a:t>
                  </a:r>
                  <a:endPara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26536669-5D91-E887-49D4-75D519ABEA45}"/>
                  </a:ext>
                </a:extLst>
              </p:cNvPr>
              <p:cNvCxnSpPr>
                <a:cxnSpLocks/>
                <a:stCxn id="15" idx="3"/>
                <a:endCxn id="13" idx="7"/>
              </p:cNvCxnSpPr>
              <p:nvPr/>
            </p:nvCxnSpPr>
            <p:spPr>
              <a:xfrm flipH="1">
                <a:off x="6284823" y="3406926"/>
                <a:ext cx="291992" cy="4705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E666EE8F-12D1-F33C-1BB0-EBA8E6B0AA34}"/>
                  </a:ext>
                </a:extLst>
              </p:cNvPr>
              <p:cNvCxnSpPr>
                <a:stCxn id="26" idx="4"/>
                <a:endCxn id="27" idx="1"/>
              </p:cNvCxnSpPr>
              <p:nvPr/>
            </p:nvCxnSpPr>
            <p:spPr>
              <a:xfrm>
                <a:off x="9738174" y="4016878"/>
                <a:ext cx="230904" cy="338141"/>
              </a:xfrm>
              <a:prstGeom prst="straightConnector1">
                <a:avLst/>
              </a:prstGeom>
              <a:ln>
                <a:prstDash val="lgDash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78A28A58-F22E-9346-6237-CDBEB62A0464}"/>
                  </a:ext>
                </a:extLst>
              </p:cNvPr>
              <p:cNvCxnSpPr>
                <a:cxnSpLocks/>
                <a:stCxn id="27" idx="2"/>
                <a:endCxn id="28" idx="6"/>
              </p:cNvCxnSpPr>
              <p:nvPr/>
            </p:nvCxnSpPr>
            <p:spPr>
              <a:xfrm flipH="1">
                <a:off x="9475228" y="4422371"/>
                <a:ext cx="463242" cy="236631"/>
              </a:xfrm>
              <a:prstGeom prst="straightConnector1">
                <a:avLst/>
              </a:prstGeom>
              <a:ln w="38100">
                <a:solidFill>
                  <a:srgbClr val="800000"/>
                </a:solidFill>
                <a:prstDash val="solid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0B30BA85-2486-7670-4B0F-4BE315989668}"/>
                  </a:ext>
                </a:extLst>
              </p:cNvPr>
              <p:cNvGrpSpPr/>
              <p:nvPr/>
            </p:nvGrpSpPr>
            <p:grpSpPr>
              <a:xfrm>
                <a:off x="5252463" y="2632214"/>
                <a:ext cx="5872460" cy="2573383"/>
                <a:chOff x="6245358" y="2642194"/>
                <a:chExt cx="5872460" cy="2573383"/>
              </a:xfrm>
            </p:grpSpPr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561F85A3-1ED5-14A1-EB1B-E2B3C1F176EF}"/>
                    </a:ext>
                  </a:extLst>
                </p:cNvPr>
                <p:cNvGrpSpPr/>
                <p:nvPr/>
              </p:nvGrpSpPr>
              <p:grpSpPr>
                <a:xfrm>
                  <a:off x="6585567" y="2642194"/>
                  <a:ext cx="1907177" cy="2573383"/>
                  <a:chOff x="5649529" y="3000034"/>
                  <a:chExt cx="1907177" cy="2573383"/>
                </a:xfrm>
              </p:grpSpPr>
              <p:sp>
                <p:nvSpPr>
                  <p:cNvPr id="11" name="Data 10">
                    <a:extLst>
                      <a:ext uri="{FF2B5EF4-FFF2-40B4-BE49-F238E27FC236}">
                        <a16:creationId xmlns:a16="http://schemas.microsoft.com/office/drawing/2014/main" id="{0FBA87C9-6D5F-6651-0647-EE775616C4AC}"/>
                      </a:ext>
                    </a:extLst>
                  </p:cNvPr>
                  <p:cNvSpPr/>
                  <p:nvPr/>
                </p:nvSpPr>
                <p:spPr>
                  <a:xfrm rot="16200000" flipH="1">
                    <a:off x="5316426" y="3333137"/>
                    <a:ext cx="2573383" cy="1907177"/>
                  </a:xfrm>
                  <a:prstGeom prst="flowChartInputOutput">
                    <a:avLst/>
                  </a:prstGeom>
                  <a:noFill/>
                  <a:ln w="38100">
                    <a:solidFill>
                      <a:srgbClr val="8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2" name="Group 11">
                    <a:extLst>
                      <a:ext uri="{FF2B5EF4-FFF2-40B4-BE49-F238E27FC236}">
                        <a16:creationId xmlns:a16="http://schemas.microsoft.com/office/drawing/2014/main" id="{15D6BCF8-0F10-8B68-628A-6AC126D9AA61}"/>
                      </a:ext>
                    </a:extLst>
                  </p:cNvPr>
                  <p:cNvGrpSpPr/>
                  <p:nvPr/>
                </p:nvGrpSpPr>
                <p:grpSpPr>
                  <a:xfrm>
                    <a:off x="6163281" y="3612144"/>
                    <a:ext cx="838550" cy="1212736"/>
                    <a:chOff x="2573382" y="2979422"/>
                    <a:chExt cx="838550" cy="1212736"/>
                  </a:xfrm>
                </p:grpSpPr>
                <p:sp>
                  <p:nvSpPr>
                    <p:cNvPr id="13" name="Oval 12">
                      <a:extLst>
                        <a:ext uri="{FF2B5EF4-FFF2-40B4-BE49-F238E27FC236}">
                          <a16:creationId xmlns:a16="http://schemas.microsoft.com/office/drawing/2014/main" id="{F6C8E057-99D0-74EF-C1DD-A6D0CB6377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73382" y="3584667"/>
                      <a:ext cx="209007" cy="1905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4" name="Oval 13">
                      <a:extLst>
                        <a:ext uri="{FF2B5EF4-FFF2-40B4-BE49-F238E27FC236}">
                          <a16:creationId xmlns:a16="http://schemas.microsoft.com/office/drawing/2014/main" id="{91685D11-C24E-87CC-8C80-FE8F0CE72D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2925" y="4001658"/>
                      <a:ext cx="209007" cy="1905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5" name="Oval 14">
                      <a:extLst>
                        <a:ext uri="{FF2B5EF4-FFF2-40B4-BE49-F238E27FC236}">
                          <a16:creationId xmlns:a16="http://schemas.microsoft.com/office/drawing/2014/main" id="{0FBD337D-2D28-10B1-03C0-AAF6F7EEC8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3165" y="2979422"/>
                      <a:ext cx="209007" cy="1905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cxnSp>
                <p:nvCxnSpPr>
                  <p:cNvPr id="16" name="Straight Arrow Connector 15">
                    <a:extLst>
                      <a:ext uri="{FF2B5EF4-FFF2-40B4-BE49-F238E27FC236}">
                        <a16:creationId xmlns:a16="http://schemas.microsoft.com/office/drawing/2014/main" id="{AEB1EEA3-994E-2939-8608-137329A08594}"/>
                      </a:ext>
                    </a:extLst>
                  </p:cNvPr>
                  <p:cNvCxnSpPr>
                    <a:cxnSpLocks/>
                    <a:stCxn id="14" idx="7"/>
                    <a:endCxn id="15" idx="4"/>
                  </p:cNvCxnSpPr>
                  <p:nvPr/>
                </p:nvCxnSpPr>
                <p:spPr>
                  <a:xfrm flipH="1" flipV="1">
                    <a:off x="6707568" y="3802644"/>
                    <a:ext cx="263655" cy="859634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D81F28B8-691A-337A-309D-E7CBD7B67972}"/>
                    </a:ext>
                  </a:extLst>
                </p:cNvPr>
                <p:cNvGrpSpPr/>
                <p:nvPr/>
              </p:nvGrpSpPr>
              <p:grpSpPr>
                <a:xfrm>
                  <a:off x="8193497" y="2642194"/>
                  <a:ext cx="1907177" cy="2573383"/>
                  <a:chOff x="6886040" y="3031841"/>
                  <a:chExt cx="1907177" cy="2573383"/>
                </a:xfrm>
              </p:grpSpPr>
              <p:sp>
                <p:nvSpPr>
                  <p:cNvPr id="17" name="Data 16">
                    <a:extLst>
                      <a:ext uri="{FF2B5EF4-FFF2-40B4-BE49-F238E27FC236}">
                        <a16:creationId xmlns:a16="http://schemas.microsoft.com/office/drawing/2014/main" id="{58A4CD61-5C8C-4028-04F1-8D644738B4EC}"/>
                      </a:ext>
                    </a:extLst>
                  </p:cNvPr>
                  <p:cNvSpPr/>
                  <p:nvPr/>
                </p:nvSpPr>
                <p:spPr>
                  <a:xfrm rot="16200000" flipH="1">
                    <a:off x="6552937" y="3364944"/>
                    <a:ext cx="2573383" cy="1907177"/>
                  </a:xfrm>
                  <a:prstGeom prst="flowChartInputOutput">
                    <a:avLst/>
                  </a:prstGeom>
                  <a:noFill/>
                  <a:ln w="38100">
                    <a:solidFill>
                      <a:srgbClr val="8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1" name="Group 50">
                    <a:extLst>
                      <a:ext uri="{FF2B5EF4-FFF2-40B4-BE49-F238E27FC236}">
                        <a16:creationId xmlns:a16="http://schemas.microsoft.com/office/drawing/2014/main" id="{B4ED97CC-0E96-C0E4-C503-98DED5194908}"/>
                      </a:ext>
                    </a:extLst>
                  </p:cNvPr>
                  <p:cNvGrpSpPr/>
                  <p:nvPr/>
                </p:nvGrpSpPr>
                <p:grpSpPr>
                  <a:xfrm>
                    <a:off x="7281840" y="3648042"/>
                    <a:ext cx="814199" cy="1134438"/>
                    <a:chOff x="7628127" y="3613260"/>
                    <a:chExt cx="814199" cy="1134438"/>
                  </a:xfrm>
                </p:grpSpPr>
                <p:grpSp>
                  <p:nvGrpSpPr>
                    <p:cNvPr id="18" name="Group 17">
                      <a:extLst>
                        <a:ext uri="{FF2B5EF4-FFF2-40B4-BE49-F238E27FC236}">
                          <a16:creationId xmlns:a16="http://schemas.microsoft.com/office/drawing/2014/main" id="{2E81274F-D5FB-24DA-C4EC-E00C00C0AA7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28127" y="3613260"/>
                      <a:ext cx="814199" cy="1134438"/>
                      <a:chOff x="2573382" y="2979422"/>
                      <a:chExt cx="814199" cy="1134438"/>
                    </a:xfrm>
                  </p:grpSpPr>
                  <p:sp>
                    <p:nvSpPr>
                      <p:cNvPr id="19" name="Oval 18">
                        <a:extLst>
                          <a:ext uri="{FF2B5EF4-FFF2-40B4-BE49-F238E27FC236}">
                            <a16:creationId xmlns:a16="http://schemas.microsoft.com/office/drawing/2014/main" id="{A5CDD0CE-7BF8-B678-FE6E-7DC05BF2896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73382" y="3584667"/>
                        <a:ext cx="209007" cy="190500"/>
                      </a:xfrm>
                      <a:prstGeom prst="ellipse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0" name="Oval 19">
                        <a:extLst>
                          <a:ext uri="{FF2B5EF4-FFF2-40B4-BE49-F238E27FC236}">
                            <a16:creationId xmlns:a16="http://schemas.microsoft.com/office/drawing/2014/main" id="{74C9451F-7A9F-0A36-09F2-8067F8E7779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8574" y="3923360"/>
                        <a:ext cx="209007" cy="190500"/>
                      </a:xfrm>
                      <a:prstGeom prst="ellipse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1" name="Oval 20">
                        <a:extLst>
                          <a:ext uri="{FF2B5EF4-FFF2-40B4-BE49-F238E27FC236}">
                            <a16:creationId xmlns:a16="http://schemas.microsoft.com/office/drawing/2014/main" id="{E2D0FA66-D35E-37B3-2653-007AB3688E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013165" y="2979422"/>
                        <a:ext cx="209007" cy="190500"/>
                      </a:xfrm>
                      <a:prstGeom prst="ellipse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cxnSp>
                  <p:nvCxnSpPr>
                    <p:cNvPr id="38" name="Straight Arrow Connector 37">
                      <a:extLst>
                        <a:ext uri="{FF2B5EF4-FFF2-40B4-BE49-F238E27FC236}">
                          <a16:creationId xmlns:a16="http://schemas.microsoft.com/office/drawing/2014/main" id="{BA9A785D-6DCE-3D11-A080-9077DC5A0115}"/>
                        </a:ext>
                      </a:extLst>
                    </p:cNvPr>
                    <p:cNvCxnSpPr>
                      <a:stCxn id="19" idx="5"/>
                      <a:endCxn id="20" idx="1"/>
                    </p:cNvCxnSpPr>
                    <p:nvPr/>
                  </p:nvCxnSpPr>
                  <p:spPr>
                    <a:xfrm>
                      <a:off x="7806526" y="4381107"/>
                      <a:ext cx="457401" cy="203989"/>
                    </a:xfrm>
                    <a:prstGeom prst="straightConnector1">
                      <a:avLst/>
                    </a:prstGeom>
                    <a:ln w="38100">
                      <a:solidFill>
                        <a:srgbClr val="800000"/>
                      </a:solidFill>
                      <a:prstDash val="solid"/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" name="Straight Arrow Connector 45">
                      <a:extLst>
                        <a:ext uri="{FF2B5EF4-FFF2-40B4-BE49-F238E27FC236}">
                          <a16:creationId xmlns:a16="http://schemas.microsoft.com/office/drawing/2014/main" id="{E9114C5A-06BE-90D8-18C4-A932F21910B5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7782953" y="3733390"/>
                      <a:ext cx="291992" cy="470541"/>
                    </a:xfrm>
                    <a:prstGeom prst="straightConnector1">
                      <a:avLst/>
                    </a:prstGeom>
                    <a:ln>
                      <a:prstDash val="lgDash"/>
                      <a:tailEnd type="triangl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81CBC9BF-F775-E6C8-5017-FE87E0B9D180}"/>
                    </a:ext>
                  </a:extLst>
                </p:cNvPr>
                <p:cNvGrpSpPr/>
                <p:nvPr/>
              </p:nvGrpSpPr>
              <p:grpSpPr>
                <a:xfrm>
                  <a:off x="9801427" y="2642194"/>
                  <a:ext cx="1907177" cy="2573383"/>
                  <a:chOff x="8015978" y="3011998"/>
                  <a:chExt cx="1907177" cy="2573383"/>
                </a:xfrm>
              </p:grpSpPr>
              <p:sp>
                <p:nvSpPr>
                  <p:cNvPr id="24" name="Data 23">
                    <a:extLst>
                      <a:ext uri="{FF2B5EF4-FFF2-40B4-BE49-F238E27FC236}">
                        <a16:creationId xmlns:a16="http://schemas.microsoft.com/office/drawing/2014/main" id="{9A81EA48-195C-9E30-9215-4191162856E1}"/>
                      </a:ext>
                    </a:extLst>
                  </p:cNvPr>
                  <p:cNvSpPr/>
                  <p:nvPr/>
                </p:nvSpPr>
                <p:spPr>
                  <a:xfrm rot="16200000" flipH="1">
                    <a:off x="7682875" y="3345101"/>
                    <a:ext cx="2573383" cy="1907177"/>
                  </a:xfrm>
                  <a:prstGeom prst="flowChartInputOutput">
                    <a:avLst/>
                  </a:prstGeom>
                  <a:noFill/>
                  <a:ln w="38100">
                    <a:solidFill>
                      <a:srgbClr val="8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6890C9C6-BAC2-71EB-BD1E-E8A8CD773B79}"/>
                      </a:ext>
                    </a:extLst>
                  </p:cNvPr>
                  <p:cNvGrpSpPr/>
                  <p:nvPr/>
                </p:nvGrpSpPr>
                <p:grpSpPr>
                  <a:xfrm>
                    <a:off x="8473667" y="4206162"/>
                    <a:ext cx="881256" cy="927874"/>
                    <a:chOff x="2205933" y="3584667"/>
                    <a:chExt cx="881256" cy="927874"/>
                  </a:xfrm>
                </p:grpSpPr>
                <p:sp>
                  <p:nvSpPr>
                    <p:cNvPr id="26" name="Oval 25">
                      <a:extLst>
                        <a:ext uri="{FF2B5EF4-FFF2-40B4-BE49-F238E27FC236}">
                          <a16:creationId xmlns:a16="http://schemas.microsoft.com/office/drawing/2014/main" id="{ECF8CC78-523E-93BE-31F4-8D823896A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73382" y="3584667"/>
                      <a:ext cx="209007" cy="1905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Oval 26">
                      <a:extLst>
                        <a:ext uri="{FF2B5EF4-FFF2-40B4-BE49-F238E27FC236}">
                          <a16:creationId xmlns:a16="http://schemas.microsoft.com/office/drawing/2014/main" id="{F664AE76-9541-1309-C7C6-282A88389D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78182" y="4085410"/>
                      <a:ext cx="209007" cy="1905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" name="Oval 27">
                      <a:extLst>
                        <a:ext uri="{FF2B5EF4-FFF2-40B4-BE49-F238E27FC236}">
                          <a16:creationId xmlns:a16="http://schemas.microsoft.com/office/drawing/2014/main" id="{A74E7CFD-549C-09FD-25DC-0350A0D437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5933" y="4322041"/>
                      <a:ext cx="209007" cy="19050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6212B268-58B2-6A89-5ED2-45945C6501B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45358" y="3790386"/>
                      <a:ext cx="243656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6212B268-58B2-6A89-5ED2-45945C6501B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6245358" y="3790386"/>
                      <a:ext cx="243656" cy="276999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 l="-10000" r="-5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58" name="TextBox 57">
                      <a:extLst>
                        <a:ext uri="{FF2B5EF4-FFF2-40B4-BE49-F238E27FC236}">
                          <a16:creationId xmlns:a16="http://schemas.microsoft.com/office/drawing/2014/main" id="{44AC8C72-ABF9-54AA-2046-9BB2E08145C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874162" y="3790386"/>
                      <a:ext cx="243656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>
                <p:sp>
                  <p:nvSpPr>
                    <p:cNvPr id="58" name="TextBox 57">
                      <a:extLst>
                        <a:ext uri="{FF2B5EF4-FFF2-40B4-BE49-F238E27FC236}">
                          <a16:creationId xmlns:a16="http://schemas.microsoft.com/office/drawing/2014/main" id="{44AC8C72-ABF9-54AA-2046-9BB2E08145C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1874162" y="3790386"/>
                      <a:ext cx="243656" cy="276999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 l="-5000" r="-5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CBEE71B1-5F16-B372-5252-3B400FC8FFEC}"/>
                  </a:ext>
                </a:extLst>
              </p:cNvPr>
              <p:cNvSpPr txBox="1"/>
              <p:nvPr/>
            </p:nvSpPr>
            <p:spPr>
              <a:xfrm>
                <a:off x="6140852" y="3429154"/>
                <a:ext cx="50591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147DFD34-0397-3D31-07B7-34C71EB4B7F4}"/>
                  </a:ext>
                </a:extLst>
              </p:cNvPr>
              <p:cNvSpPr txBox="1"/>
              <p:nvPr/>
            </p:nvSpPr>
            <p:spPr>
              <a:xfrm>
                <a:off x="7587102" y="4084114"/>
                <a:ext cx="50591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53288C9E-A298-7995-35F1-1F89B8D876F7}"/>
                  </a:ext>
                </a:extLst>
              </p:cNvPr>
              <p:cNvSpPr txBox="1"/>
              <p:nvPr/>
            </p:nvSpPr>
            <p:spPr>
              <a:xfrm>
                <a:off x="9690462" y="4491537"/>
                <a:ext cx="50591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852D80A0-8814-AF80-B7F4-0D6F17610046}"/>
                </a:ext>
              </a:extLst>
            </p:cNvPr>
            <p:cNvGrpSpPr/>
            <p:nvPr/>
          </p:nvGrpSpPr>
          <p:grpSpPr>
            <a:xfrm>
              <a:off x="1737690" y="2838137"/>
              <a:ext cx="2743200" cy="2377440"/>
              <a:chOff x="1483972" y="2977655"/>
              <a:chExt cx="2743200" cy="2377440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EBB0F96-CBA2-B751-73B2-997510858270}"/>
                  </a:ext>
                </a:extLst>
              </p:cNvPr>
              <p:cNvSpPr/>
              <p:nvPr/>
            </p:nvSpPr>
            <p:spPr>
              <a:xfrm>
                <a:off x="1483972" y="2977655"/>
                <a:ext cx="2743200" cy="2377440"/>
              </a:xfrm>
              <a:prstGeom prst="rect">
                <a:avLst/>
              </a:prstGeom>
              <a:noFill/>
              <a:ln w="38100">
                <a:solidFill>
                  <a:srgbClr val="8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7265CD40-2038-B73F-7562-FDB79351FEA5}"/>
                  </a:ext>
                </a:extLst>
              </p:cNvPr>
              <p:cNvGrpSpPr/>
              <p:nvPr/>
            </p:nvGrpSpPr>
            <p:grpSpPr>
              <a:xfrm>
                <a:off x="2173528" y="3333750"/>
                <a:ext cx="1364089" cy="1665250"/>
                <a:chOff x="2182156" y="3333750"/>
                <a:chExt cx="1364089" cy="1665250"/>
              </a:xfrm>
            </p:grpSpPr>
            <p:sp>
              <p:nvSpPr>
                <p:cNvPr id="77" name="Oval 76">
                  <a:extLst>
                    <a:ext uri="{FF2B5EF4-FFF2-40B4-BE49-F238E27FC236}">
                      <a16:creationId xmlns:a16="http://schemas.microsoft.com/office/drawing/2014/main" id="{1DDB1B8E-04E9-97F7-6883-CD07B4B77F32}"/>
                    </a:ext>
                  </a:extLst>
                </p:cNvPr>
                <p:cNvSpPr/>
                <p:nvPr/>
              </p:nvSpPr>
              <p:spPr>
                <a:xfrm>
                  <a:off x="2585272" y="4078210"/>
                  <a:ext cx="209007" cy="19050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Oval 77">
                  <a:extLst>
                    <a:ext uri="{FF2B5EF4-FFF2-40B4-BE49-F238E27FC236}">
                      <a16:creationId xmlns:a16="http://schemas.microsoft.com/office/drawing/2014/main" id="{CF9C525E-8932-590F-2A9E-8835CFAF2F2C}"/>
                    </a:ext>
                  </a:extLst>
                </p:cNvPr>
                <p:cNvSpPr/>
                <p:nvPr/>
              </p:nvSpPr>
              <p:spPr>
                <a:xfrm>
                  <a:off x="3257257" y="4808500"/>
                  <a:ext cx="209007" cy="19050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CA44D791-1CEC-FA44-563B-3725E564B2B4}"/>
                    </a:ext>
                  </a:extLst>
                </p:cNvPr>
                <p:cNvSpPr/>
                <p:nvPr/>
              </p:nvSpPr>
              <p:spPr>
                <a:xfrm>
                  <a:off x="3255024" y="3333750"/>
                  <a:ext cx="209007" cy="19050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80" name="Straight Arrow Connector 79">
                  <a:extLst>
                    <a:ext uri="{FF2B5EF4-FFF2-40B4-BE49-F238E27FC236}">
                      <a16:creationId xmlns:a16="http://schemas.microsoft.com/office/drawing/2014/main" id="{EEF73030-DEFC-93DD-CE9B-0C2BFE9FECFD}"/>
                    </a:ext>
                  </a:extLst>
                </p:cNvPr>
                <p:cNvCxnSpPr>
                  <a:cxnSpLocks/>
                  <a:stCxn id="79" idx="3"/>
                  <a:endCxn id="77" idx="7"/>
                </p:cNvCxnSpPr>
                <p:nvPr/>
              </p:nvCxnSpPr>
              <p:spPr>
                <a:xfrm flipH="1">
                  <a:off x="2763671" y="3496352"/>
                  <a:ext cx="521961" cy="60975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Arrow Connector 87">
                  <a:extLst>
                    <a:ext uri="{FF2B5EF4-FFF2-40B4-BE49-F238E27FC236}">
                      <a16:creationId xmlns:a16="http://schemas.microsoft.com/office/drawing/2014/main" id="{94AC4948-93AE-D565-2714-CE31B8A2CF4B}"/>
                    </a:ext>
                  </a:extLst>
                </p:cNvPr>
                <p:cNvCxnSpPr>
                  <a:cxnSpLocks/>
                  <a:stCxn id="77" idx="5"/>
                  <a:endCxn id="78" idx="1"/>
                </p:cNvCxnSpPr>
                <p:nvPr/>
              </p:nvCxnSpPr>
              <p:spPr>
                <a:xfrm>
                  <a:off x="2763671" y="4240812"/>
                  <a:ext cx="524194" cy="59558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Arrow Connector 93">
                  <a:extLst>
                    <a:ext uri="{FF2B5EF4-FFF2-40B4-BE49-F238E27FC236}">
                      <a16:creationId xmlns:a16="http://schemas.microsoft.com/office/drawing/2014/main" id="{F7BA4E47-5294-A0C1-4064-8A47070A2670}"/>
                    </a:ext>
                  </a:extLst>
                </p:cNvPr>
                <p:cNvCxnSpPr>
                  <a:cxnSpLocks/>
                  <a:stCxn id="78" idx="1"/>
                  <a:endCxn id="79" idx="4"/>
                </p:cNvCxnSpPr>
                <p:nvPr/>
              </p:nvCxnSpPr>
              <p:spPr>
                <a:xfrm flipV="1">
                  <a:off x="3287865" y="3524250"/>
                  <a:ext cx="71663" cy="131214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6668DA84-12C1-48B5-9193-B28931D9B384}"/>
                    </a:ext>
                  </a:extLst>
                </p:cNvPr>
                <p:cNvSpPr txBox="1"/>
                <p:nvPr/>
              </p:nvSpPr>
              <p:spPr>
                <a:xfrm>
                  <a:off x="2637869" y="3618787"/>
                  <a:ext cx="50591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ACE518CA-6DFF-11C5-AE6F-E7D0B76E15CE}"/>
                    </a:ext>
                  </a:extLst>
                </p:cNvPr>
                <p:cNvSpPr txBox="1"/>
                <p:nvPr/>
              </p:nvSpPr>
              <p:spPr>
                <a:xfrm>
                  <a:off x="2588883" y="4352691"/>
                  <a:ext cx="50591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2</a:t>
                  </a:r>
                </a:p>
              </p:txBody>
            </p:sp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41C87E72-23C4-36BC-FC47-249FB828D6EF}"/>
                    </a:ext>
                  </a:extLst>
                </p:cNvPr>
                <p:cNvSpPr txBox="1"/>
                <p:nvPr/>
              </p:nvSpPr>
              <p:spPr>
                <a:xfrm>
                  <a:off x="3040334" y="4058424"/>
                  <a:ext cx="50591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3</a:t>
                  </a:r>
                </a:p>
              </p:txBody>
            </p:sp>
            <p:cxnSp>
              <p:nvCxnSpPr>
                <p:cNvPr id="112" name="Straight Arrow Connector 111">
                  <a:extLst>
                    <a:ext uri="{FF2B5EF4-FFF2-40B4-BE49-F238E27FC236}">
                      <a16:creationId xmlns:a16="http://schemas.microsoft.com/office/drawing/2014/main" id="{31CC0BE0-500F-3ACB-6C18-08EAF97D2155}"/>
                    </a:ext>
                  </a:extLst>
                </p:cNvPr>
                <p:cNvCxnSpPr>
                  <a:cxnSpLocks/>
                  <a:stCxn id="78" idx="2"/>
                  <a:endCxn id="122" idx="6"/>
                </p:cNvCxnSpPr>
                <p:nvPr/>
              </p:nvCxnSpPr>
              <p:spPr>
                <a:xfrm flipH="1" flipV="1">
                  <a:off x="2391163" y="4895479"/>
                  <a:ext cx="866094" cy="827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07D9DB6B-0C73-8AB6-3B46-814C600608F7}"/>
                    </a:ext>
                  </a:extLst>
                </p:cNvPr>
                <p:cNvSpPr/>
                <p:nvPr/>
              </p:nvSpPr>
              <p:spPr>
                <a:xfrm>
                  <a:off x="2182156" y="4800229"/>
                  <a:ext cx="209007" cy="19050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4AC9337-9021-2BCB-40C4-90FD38F7E22C}"/>
                </a:ext>
              </a:extLst>
            </p:cNvPr>
            <p:cNvCxnSpPr/>
            <p:nvPr/>
          </p:nvCxnSpPr>
          <p:spPr>
            <a:xfrm>
              <a:off x="5110821" y="1786597"/>
              <a:ext cx="0" cy="39006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7" name="Oval 196">
            <a:extLst>
              <a:ext uri="{FF2B5EF4-FFF2-40B4-BE49-F238E27FC236}">
                <a16:creationId xmlns:a16="http://schemas.microsoft.com/office/drawing/2014/main" id="{B25D6686-38AC-59E6-EDC8-47EC825E8EAE}"/>
              </a:ext>
            </a:extLst>
          </p:cNvPr>
          <p:cNvSpPr/>
          <p:nvPr/>
        </p:nvSpPr>
        <p:spPr>
          <a:xfrm>
            <a:off x="6198282" y="4522905"/>
            <a:ext cx="209007" cy="190500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282BA56B-81B2-A057-039E-E5D9132F00D9}"/>
              </a:ext>
            </a:extLst>
          </p:cNvPr>
          <p:cNvSpPr/>
          <p:nvPr/>
        </p:nvSpPr>
        <p:spPr>
          <a:xfrm>
            <a:off x="7949263" y="4479598"/>
            <a:ext cx="209007" cy="190500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E1398510-BE53-E195-576A-8F6CF4783D9A}"/>
              </a:ext>
            </a:extLst>
          </p:cNvPr>
          <p:cNvSpPr/>
          <p:nvPr/>
        </p:nvSpPr>
        <p:spPr>
          <a:xfrm>
            <a:off x="10122679" y="3139494"/>
            <a:ext cx="209007" cy="190500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CAE1EB47-CA6E-CFB7-B5E7-71BF7E97F01F}"/>
              </a:ext>
            </a:extLst>
          </p:cNvPr>
          <p:cNvGrpSpPr/>
          <p:nvPr/>
        </p:nvGrpSpPr>
        <p:grpSpPr>
          <a:xfrm>
            <a:off x="9548850" y="4945821"/>
            <a:ext cx="2318358" cy="1398219"/>
            <a:chOff x="9013875" y="898459"/>
            <a:chExt cx="2318358" cy="1398219"/>
          </a:xfrm>
        </p:grpSpPr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CE3468A5-1116-F3BA-7913-BEFAAFE4381A}"/>
                </a:ext>
              </a:extLst>
            </p:cNvPr>
            <p:cNvSpPr/>
            <p:nvPr/>
          </p:nvSpPr>
          <p:spPr>
            <a:xfrm>
              <a:off x="9013875" y="898459"/>
              <a:ext cx="2318358" cy="1398219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dirty="0">
                  <a:solidFill>
                    <a:schemeClr val="bg2">
                      <a:lumMod val="1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Legend</a:t>
              </a:r>
            </a:p>
          </p:txBody>
        </p: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23347407-9511-A91A-D202-A968E6DFB0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8638" y="1878538"/>
              <a:ext cx="2002219" cy="1"/>
            </a:xfrm>
            <a:prstGeom prst="straightConnector1">
              <a:avLst/>
            </a:prstGeom>
            <a:ln>
              <a:prstDash val="lg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D19D84E6-8615-A854-08FC-4FCFC7655F7B}"/>
                </a:ext>
              </a:extLst>
            </p:cNvPr>
            <p:cNvSpPr txBox="1"/>
            <p:nvPr/>
          </p:nvSpPr>
          <p:spPr>
            <a:xfrm>
              <a:off x="9595335" y="1797595"/>
              <a:ext cx="1238568" cy="16004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Previous Edge</a:t>
              </a:r>
            </a:p>
          </p:txBody>
        </p:sp>
        <p:cxnSp>
          <p:nvCxnSpPr>
            <p:cNvPr id="215" name="Straight Arrow Connector 214">
              <a:extLst>
                <a:ext uri="{FF2B5EF4-FFF2-40B4-BE49-F238E27FC236}">
                  <a16:creationId xmlns:a16="http://schemas.microsoft.com/office/drawing/2014/main" id="{6BBFC9E9-2BDA-02FB-527B-15A4ADFC67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8638" y="2148935"/>
              <a:ext cx="2002219" cy="1"/>
            </a:xfrm>
            <a:prstGeom prst="straightConnector1">
              <a:avLst/>
            </a:prstGeom>
            <a:ln>
              <a:solidFill>
                <a:srgbClr val="800000"/>
              </a:solidFill>
              <a:prstDash val="soli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DDB19F7B-9F80-AE23-8F1A-2E75365CF606}"/>
                </a:ext>
              </a:extLst>
            </p:cNvPr>
            <p:cNvSpPr txBox="1"/>
            <p:nvPr/>
          </p:nvSpPr>
          <p:spPr>
            <a:xfrm>
              <a:off x="9595334" y="2076280"/>
              <a:ext cx="1238569" cy="16728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New Edge</a:t>
              </a:r>
            </a:p>
          </p:txBody>
        </p: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7F71FF2E-1E58-6F78-EE3A-8E2AB7F46B14}"/>
                </a:ext>
              </a:extLst>
            </p:cNvPr>
            <p:cNvGrpSpPr/>
            <p:nvPr/>
          </p:nvGrpSpPr>
          <p:grpSpPr>
            <a:xfrm>
              <a:off x="9245468" y="1496273"/>
              <a:ext cx="1588435" cy="190500"/>
              <a:chOff x="9245468" y="1506821"/>
              <a:chExt cx="1588435" cy="190500"/>
            </a:xfrm>
          </p:grpSpPr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1E95EFF1-1BA5-0003-8562-4924EF8BC55A}"/>
                  </a:ext>
                </a:extLst>
              </p:cNvPr>
              <p:cNvSpPr/>
              <p:nvPr/>
            </p:nvSpPr>
            <p:spPr>
              <a:xfrm>
                <a:off x="9245468" y="1506821"/>
                <a:ext cx="209007" cy="1905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TextBox 221">
                <a:extLst>
                  <a:ext uri="{FF2B5EF4-FFF2-40B4-BE49-F238E27FC236}">
                    <a16:creationId xmlns:a16="http://schemas.microsoft.com/office/drawing/2014/main" id="{C9170CDA-09EA-65BB-AD28-8E54661E2456}"/>
                  </a:ext>
                </a:extLst>
              </p:cNvPr>
              <p:cNvSpPr txBox="1"/>
              <p:nvPr/>
            </p:nvSpPr>
            <p:spPr>
              <a:xfrm>
                <a:off x="9595335" y="1539751"/>
                <a:ext cx="1238568" cy="1497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800000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sz="105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Current Node</a:t>
                </a: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AB3F78AA-226F-D6F4-C630-CA8BEB08613E}"/>
                </a:ext>
              </a:extLst>
            </p:cNvPr>
            <p:cNvGrpSpPr/>
            <p:nvPr/>
          </p:nvGrpSpPr>
          <p:grpSpPr>
            <a:xfrm>
              <a:off x="9245468" y="1219254"/>
              <a:ext cx="1588435" cy="190500"/>
              <a:chOff x="9245468" y="1158692"/>
              <a:chExt cx="1588435" cy="190500"/>
            </a:xfrm>
          </p:grpSpPr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29B7A253-33BA-D87B-36D8-5DC7485524DE}"/>
                  </a:ext>
                </a:extLst>
              </p:cNvPr>
              <p:cNvSpPr/>
              <p:nvPr/>
            </p:nvSpPr>
            <p:spPr>
              <a:xfrm>
                <a:off x="9245468" y="1158692"/>
                <a:ext cx="209007" cy="190500"/>
              </a:xfrm>
              <a:prstGeom prst="ellipse">
                <a:avLst/>
              </a:prstGeom>
              <a:noFill/>
              <a:ln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TextBox 219">
                <a:extLst>
                  <a:ext uri="{FF2B5EF4-FFF2-40B4-BE49-F238E27FC236}">
                    <a16:creationId xmlns:a16="http://schemas.microsoft.com/office/drawing/2014/main" id="{F55EDEB1-B439-891E-AE7F-765394B91EA4}"/>
                  </a:ext>
                </a:extLst>
              </p:cNvPr>
              <p:cNvSpPr txBox="1"/>
              <p:nvPr/>
            </p:nvSpPr>
            <p:spPr>
              <a:xfrm>
                <a:off x="9595334" y="1175180"/>
                <a:ext cx="1238569" cy="16617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800000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sz="105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Unreachable Node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67533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F0C4F-D83A-3BEF-4658-50A593390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Random Walk Edge Weighting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9B211-C9DF-3A66-5833-AF2E1E8BB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305C34-12CE-7C54-D716-CE8C616BE1C2}"/>
              </a:ext>
            </a:extLst>
          </p:cNvPr>
          <p:cNvSpPr txBox="1"/>
          <p:nvPr/>
        </p:nvSpPr>
        <p:spPr>
          <a:xfrm>
            <a:off x="861237" y="1635249"/>
            <a:ext cx="4034742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Exponential Weighting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63FC53-B29E-6EB8-ECE8-DD7FD6A4D2F0}"/>
              </a:ext>
            </a:extLst>
          </p:cNvPr>
          <p:cNvSpPr txBox="1"/>
          <p:nvPr/>
        </p:nvSpPr>
        <p:spPr>
          <a:xfrm>
            <a:off x="861237" y="3619553"/>
            <a:ext cx="4034742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 Similarity Weighting</a:t>
            </a:r>
          </a:p>
        </p:txBody>
      </p:sp>
      <p:pic>
        <p:nvPicPr>
          <p:cNvPr id="15" name="Picture 14" descr="A math equations and formulas&#10;&#10;Description automatically generated with medium confidence">
            <a:extLst>
              <a:ext uri="{FF2B5EF4-FFF2-40B4-BE49-F238E27FC236}">
                <a16:creationId xmlns:a16="http://schemas.microsoft.com/office/drawing/2014/main" id="{88E40417-1A8B-815C-5C73-22256E28F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469" y="2275478"/>
            <a:ext cx="7515258" cy="1344075"/>
          </a:xfrm>
          <a:prstGeom prst="rect">
            <a:avLst/>
          </a:prstGeom>
        </p:spPr>
      </p:pic>
      <p:pic>
        <p:nvPicPr>
          <p:cNvPr id="17" name="Picture 16" descr="A math equations and formulas&#10;&#10;Description automatically generated with medium confidence">
            <a:extLst>
              <a:ext uri="{FF2B5EF4-FFF2-40B4-BE49-F238E27FC236}">
                <a16:creationId xmlns:a16="http://schemas.microsoft.com/office/drawing/2014/main" id="{CF74341B-3BC8-1058-1E72-73AFF43B09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1469" y="4186068"/>
            <a:ext cx="7515258" cy="230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34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26FCC-CAC7-F22F-39A2-BB08D18B2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Time-preserving embeddings: </a:t>
            </a:r>
            <a:r>
              <a:rPr lang="en-US" dirty="0" err="1"/>
              <a:t>SkipGram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99409-7F68-7082-9FDA-4A4D5B289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9" name="Picture 18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0AE31794-BF86-9E13-D2D2-94EDF83EA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866" y="1874148"/>
            <a:ext cx="5631727" cy="1327479"/>
          </a:xfrm>
          <a:prstGeom prst="rect">
            <a:avLst/>
          </a:prstGeom>
        </p:spPr>
      </p:pic>
      <p:pic>
        <p:nvPicPr>
          <p:cNvPr id="21" name="Picture 20" descr="A white paper with black text&#10;&#10;Description automatically generated">
            <a:extLst>
              <a:ext uri="{FF2B5EF4-FFF2-40B4-BE49-F238E27FC236}">
                <a16:creationId xmlns:a16="http://schemas.microsoft.com/office/drawing/2014/main" id="{E34B8D52-1EBA-068E-C60B-6E6E19110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067" y="3385087"/>
            <a:ext cx="7772400" cy="30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498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5155F-7F83-6474-F422-981A1FF2E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Embedding &amp; Probability Computation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13479B-6134-8691-3CEA-EE3A40F5F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F122C4-EB1A-ACE4-EEEC-04E5A2ED7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715" y="4897156"/>
            <a:ext cx="4178988" cy="69114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BACA49-5758-6986-B939-586B1DAF6D58}"/>
                  </a:ext>
                </a:extLst>
              </p:cNvPr>
              <p:cNvSpPr txBox="1"/>
              <p:nvPr/>
            </p:nvSpPr>
            <p:spPr>
              <a:xfrm>
                <a:off x="687027" y="2169982"/>
                <a:ext cx="5872007" cy="28745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Node Embedding function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</m:oMath>
                </a14:m>
                <a:r>
                  <a:rPr lang="en-US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t,v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𝒍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en-US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BBACA49-5758-6986-B939-586B1DAF6D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027" y="2169982"/>
                <a:ext cx="5872007" cy="287451"/>
              </a:xfrm>
              <a:prstGeom prst="rect">
                <a:avLst/>
              </a:prstGeom>
              <a:blipFill>
                <a:blip r:embed="rId4"/>
                <a:stretch>
                  <a:fillRect l="-2592" t="-16667" b="-45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AE4E418-05DD-9669-3702-6669C808CC4C}"/>
                  </a:ext>
                </a:extLst>
              </p:cNvPr>
              <p:cNvSpPr txBox="1"/>
              <p:nvPr/>
            </p:nvSpPr>
            <p:spPr>
              <a:xfrm>
                <a:off x="687028" y="2691602"/>
                <a:ext cx="7579642" cy="2993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Edge Embedding function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</m:oMath>
                </a14:m>
                <a:r>
                  <a:rPr lang="en-US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t,E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: </m:t>
                    </m:r>
                    <m:r>
                      <m:rPr>
                        <m:lit/>
                      </m:rPr>
                      <a:rPr lang="en-US" b="0" i="1" smtClean="0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r>
                      <m:rPr>
                        <m:nor/>
                      </m:rPr>
                      <a:rPr lang="en-US" baseline="-25000" dirty="0" err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m:rPr>
                        <m:nor/>
                      </m:rPr>
                      <a:rPr lang="en-US" baseline="-25000" dirty="0" err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m:rPr>
                        <m:nor/>
                      </m:rPr>
                      <a:rPr lang="en-US" baseline="-25000" dirty="0" err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v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),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r>
                      <m:rPr>
                        <m:nor/>
                      </m:rPr>
                      <a:rPr lang="en-US" baseline="-25000" dirty="0" err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m:rPr>
                        <m:nor/>
                      </m:rPr>
                      <a:rPr lang="en-US" baseline="-25000" dirty="0" err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m:rPr>
                        <m:nor/>
                      </m:rPr>
                      <a:rPr lang="en-US" baseline="-25000" dirty="0" err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v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m:rPr>
                        <m:lit/>
                      </m:rP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endParaRPr lang="en-US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AE4E418-05DD-9669-3702-6669C808CC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028" y="2691602"/>
                <a:ext cx="7579642" cy="299313"/>
              </a:xfrm>
              <a:prstGeom prst="rect">
                <a:avLst/>
              </a:prstGeom>
              <a:blipFill>
                <a:blip r:embed="rId5"/>
                <a:stretch>
                  <a:fillRect l="-2010" t="-25000" b="-3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2349040-29F0-5AA5-694B-A39FC607B3C2}"/>
                  </a:ext>
                </a:extLst>
              </p:cNvPr>
              <p:cNvSpPr txBox="1"/>
              <p:nvPr/>
            </p:nvSpPr>
            <p:spPr>
              <a:xfrm>
                <a:off x="687027" y="5093069"/>
                <a:ext cx="5872007" cy="2993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Softmax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</m:oMath>
                </a14:m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: </m:t>
                    </m:r>
                    <m:r>
                      <m:rPr>
                        <m:lit/>
                      </m:rPr>
                      <a:rPr lang="en-US" b="0" i="1" smtClean="0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r>
                      <m:rPr>
                        <m:nor/>
                      </m:rPr>
                      <a:rPr lang="en-US" baseline="-25000" dirty="0" err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m:rPr>
                        <m:nor/>
                      </m:rPr>
                      <a:rPr lang="en-US" baseline="-25000" dirty="0" err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m:rPr>
                        <m:nor/>
                      </m:rPr>
                      <a:rPr lang="en-US" baseline="-25000" dirty="0" err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E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 |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m:rPr>
                        <m:lit/>
                      </m:rP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[0,1]</m:t>
                    </m:r>
                  </m:oMath>
                </a14:m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2349040-29F0-5AA5-694B-A39FC607B3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027" y="5093069"/>
                <a:ext cx="5872007" cy="299313"/>
              </a:xfrm>
              <a:prstGeom prst="rect">
                <a:avLst/>
              </a:prstGeom>
              <a:blipFill>
                <a:blip r:embed="rId6"/>
                <a:stretch>
                  <a:fillRect l="-2592" t="-20000" b="-3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Content Placeholder 13" descr="A white sheet with black text and numbers&#10;&#10;Description automatically generated">
            <a:extLst>
              <a:ext uri="{FF2B5EF4-FFF2-40B4-BE49-F238E27FC236}">
                <a16:creationId xmlns:a16="http://schemas.microsoft.com/office/drawing/2014/main" id="{76D40ED2-0514-4E72-B428-5AED635942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3036056" y="3085765"/>
            <a:ext cx="6282240" cy="1562641"/>
          </a:xfrm>
        </p:spPr>
      </p:pic>
    </p:spTree>
    <p:extLst>
      <p:ext uri="{BB962C8B-B14F-4D97-AF65-F5344CB8AC3E}">
        <p14:creationId xmlns:p14="http://schemas.microsoft.com/office/powerpoint/2010/main" val="2757993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E216A-CA27-E2AE-1533-40D42F415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A13DB2-04BA-D08B-183D-BFFB8141F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200" name="Picture 8">
            <a:extLst>
              <a:ext uri="{FF2B5EF4-FFF2-40B4-BE49-F238E27FC236}">
                <a16:creationId xmlns:a16="http://schemas.microsoft.com/office/drawing/2014/main" id="{E0EB55A0-0100-48D6-57E1-18012FD43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9450"/>
            <a:ext cx="12192000" cy="303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A912DC0-5DFB-071F-2C9C-31FF1F9741E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8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Simulation Result on KMA Level Data</a:t>
            </a:r>
          </a:p>
        </p:txBody>
      </p:sp>
    </p:spTree>
    <p:extLst>
      <p:ext uri="{BB962C8B-B14F-4D97-AF65-F5344CB8AC3E}">
        <p14:creationId xmlns:p14="http://schemas.microsoft.com/office/powerpoint/2010/main" val="2407263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E216A-CA27-E2AE-1533-40D42F415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A13DB2-04BA-D08B-183D-BFFB8141F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C3AAB0E9-614F-DF02-D056-CCFE3BE97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81275"/>
            <a:ext cx="12192000" cy="3011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3711F42-16F3-E120-8300-4171D662582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8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Simulation Result on KMA Level Data</a:t>
            </a:r>
          </a:p>
        </p:txBody>
      </p:sp>
    </p:spTree>
    <p:extLst>
      <p:ext uri="{BB962C8B-B14F-4D97-AF65-F5344CB8AC3E}">
        <p14:creationId xmlns:p14="http://schemas.microsoft.com/office/powerpoint/2010/main" val="1659194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B2AB3-CC92-D7E5-C6F6-3BDE94401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Result on ZIP3 Level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42E8F7-76A5-245D-A062-CDDCBC51B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8327FE-B01B-5924-BC89-0316BC5F4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43969"/>
            <a:ext cx="12192000" cy="300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E29897-3F98-2839-61BD-DD29C0ED3B38}"/>
              </a:ext>
            </a:extLst>
          </p:cNvPr>
          <p:cNvSpPr txBox="1"/>
          <p:nvPr/>
        </p:nvSpPr>
        <p:spPr>
          <a:xfrm>
            <a:off x="2976894" y="1935867"/>
            <a:ext cx="62382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Comparison of ROC AUC Validation Score between Static and Temporal Random Walk  </a:t>
            </a:r>
          </a:p>
        </p:txBody>
      </p:sp>
    </p:spTree>
    <p:extLst>
      <p:ext uri="{BB962C8B-B14F-4D97-AF65-F5344CB8AC3E}">
        <p14:creationId xmlns:p14="http://schemas.microsoft.com/office/powerpoint/2010/main" val="2618558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>
            <a:extLst>
              <a:ext uri="{FF2B5EF4-FFF2-40B4-BE49-F238E27FC236}">
                <a16:creationId xmlns:a16="http://schemas.microsoft.com/office/drawing/2014/main" id="{8D5C604F-61BB-D905-5E07-AD75E95D4628}"/>
              </a:ext>
            </a:extLst>
          </p:cNvPr>
          <p:cNvSpPr/>
          <p:nvPr/>
        </p:nvSpPr>
        <p:spPr>
          <a:xfrm>
            <a:off x="636125" y="1164019"/>
            <a:ext cx="11243735" cy="3513667"/>
          </a:xfrm>
          <a:prstGeom prst="rightArrow">
            <a:avLst/>
          </a:prstGeom>
          <a:solidFill>
            <a:srgbClr val="F6C6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20000"/>
                  <a:lumOff val="80000"/>
                </a:schemeClr>
              </a:solidFill>
              <a:latin typeface="Arial Nova" panose="020F0502020204030204" pitchFamily="34" charset="0"/>
              <a:ea typeface="Arial Unicode MS" panose="020B0604020202020204" pitchFamily="34" charset="-128"/>
              <a:cs typeface="Arial Nova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AA458A-9884-1E8F-0C64-16E160931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8CA619-009C-ADDA-3F11-E1D3BBB33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CB5746-BAC5-422C-D7DA-CA556D5CBBD7}"/>
              </a:ext>
            </a:extLst>
          </p:cNvPr>
          <p:cNvSpPr txBox="1"/>
          <p:nvPr/>
        </p:nvSpPr>
        <p:spPr>
          <a:xfrm>
            <a:off x="580249" y="4667053"/>
            <a:ext cx="3180151" cy="1333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pPr lvl="1">
              <a:lnSpc>
                <a:spcPct val="150000"/>
              </a:lnSpc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Problem</a:t>
            </a:r>
          </a:p>
          <a:p>
            <a:pPr lvl="1">
              <a:lnSpc>
                <a:spcPct val="150000"/>
              </a:lnSpc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46F9FE-4E67-08BD-F834-0C0AFD7F8C1E}"/>
              </a:ext>
            </a:extLst>
          </p:cNvPr>
          <p:cNvSpPr txBox="1"/>
          <p:nvPr/>
        </p:nvSpPr>
        <p:spPr>
          <a:xfrm>
            <a:off x="3709717" y="4667053"/>
            <a:ext cx="3671385" cy="912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Random Walk</a:t>
            </a:r>
          </a:p>
          <a:p>
            <a:pPr lvl="1">
              <a:lnSpc>
                <a:spcPct val="150000"/>
              </a:lnSpc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Jaccard Node Similarity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50288D-011E-6DBA-CB3D-B32BDBDBE635}"/>
              </a:ext>
            </a:extLst>
          </p:cNvPr>
          <p:cNvSpPr txBox="1"/>
          <p:nvPr/>
        </p:nvSpPr>
        <p:spPr>
          <a:xfrm>
            <a:off x="6875663" y="4667053"/>
            <a:ext cx="2757435" cy="912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Threshold </a:t>
            </a:r>
          </a:p>
          <a:p>
            <a:pPr lvl="1">
              <a:lnSpc>
                <a:spcPct val="150000"/>
              </a:lnSpc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Hedge Algorithm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D8ECCA-BEB0-1DB5-C91A-C80AC66FE1B3}"/>
              </a:ext>
            </a:extLst>
          </p:cNvPr>
          <p:cNvGrpSpPr/>
          <p:nvPr/>
        </p:nvGrpSpPr>
        <p:grpSpPr>
          <a:xfrm>
            <a:off x="4026720" y="1796240"/>
            <a:ext cx="2679699" cy="2724323"/>
            <a:chOff x="4026720" y="1796240"/>
            <a:chExt cx="2679699" cy="2724323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1516545D-2206-11A9-C607-6EC16CD38224}"/>
                </a:ext>
              </a:extLst>
            </p:cNvPr>
            <p:cNvSpPr/>
            <p:nvPr/>
          </p:nvSpPr>
          <p:spPr>
            <a:xfrm>
              <a:off x="4026721" y="2500468"/>
              <a:ext cx="2679697" cy="2020095"/>
            </a:xfrm>
            <a:prstGeom prst="roundRect">
              <a:avLst/>
            </a:prstGeom>
            <a:solidFill>
              <a:srgbClr val="800000">
                <a:alpha val="55704"/>
              </a:srgbClr>
            </a:solidFill>
            <a:ln w="28575">
              <a:noFill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>
                <a:latin typeface="Arial Nova" panose="020F0502020204030204" pitchFamily="34" charset="0"/>
                <a:ea typeface="Arial Unicode MS" panose="020B0604020202020204" pitchFamily="34" charset="-128"/>
                <a:cs typeface="Arial Nova" panose="020F0502020204030204" pitchFamily="34" charset="0"/>
              </a:endParaRP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4A9CC9D-16AA-A6A5-55FB-C13A241D53A6}"/>
                </a:ext>
              </a:extLst>
            </p:cNvPr>
            <p:cNvSpPr/>
            <p:nvPr/>
          </p:nvSpPr>
          <p:spPr>
            <a:xfrm>
              <a:off x="4026720" y="1796240"/>
              <a:ext cx="2679699" cy="509456"/>
            </a:xfrm>
            <a:prstGeom prst="roundRect">
              <a:avLst/>
            </a:prstGeom>
            <a:solidFill>
              <a:srgbClr val="800000">
                <a:alpha val="55704"/>
              </a:srgbClr>
            </a:solidFill>
            <a:ln w="28575">
              <a:noFill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Arial Unicode MS" panose="020B0604020202020204" pitchFamily="34" charset="-128"/>
                  <a:cs typeface="Times New Roman" panose="02020603050405020304" pitchFamily="18" charset="0"/>
                </a:rPr>
                <a:t>Link Prediction Algorithm</a:t>
              </a:r>
            </a:p>
          </p:txBody>
        </p:sp>
        <p:pic>
          <p:nvPicPr>
            <p:cNvPr id="34" name="Graphic 33" descr="Network with solid fill">
              <a:extLst>
                <a:ext uri="{FF2B5EF4-FFF2-40B4-BE49-F238E27FC236}">
                  <a16:creationId xmlns:a16="http://schemas.microsoft.com/office/drawing/2014/main" id="{CA7E5349-AE59-ACF3-851E-BB6B8195A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504399" y="2648345"/>
              <a:ext cx="1724341" cy="1724341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AB61579-9656-DAAF-034A-838BF5DBF03D}"/>
              </a:ext>
            </a:extLst>
          </p:cNvPr>
          <p:cNvGrpSpPr/>
          <p:nvPr/>
        </p:nvGrpSpPr>
        <p:grpSpPr>
          <a:xfrm>
            <a:off x="970556" y="1796240"/>
            <a:ext cx="2679699" cy="2713437"/>
            <a:chOff x="970556" y="1796240"/>
            <a:chExt cx="2679699" cy="2713437"/>
          </a:xfrm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E617622B-C20A-23EA-E504-735EAA4B76E3}"/>
                </a:ext>
              </a:extLst>
            </p:cNvPr>
            <p:cNvSpPr/>
            <p:nvPr/>
          </p:nvSpPr>
          <p:spPr>
            <a:xfrm>
              <a:off x="970556" y="1796240"/>
              <a:ext cx="2679699" cy="509456"/>
            </a:xfrm>
            <a:prstGeom prst="roundRect">
              <a:avLst/>
            </a:prstGeom>
            <a:solidFill>
              <a:srgbClr val="800000">
                <a:alpha val="55704"/>
              </a:srgbClr>
            </a:solidFill>
            <a:ln w="28575">
              <a:noFill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Arial Unicode MS" panose="020B0604020202020204" pitchFamily="34" charset="-128"/>
                  <a:cs typeface="Times New Roman" panose="02020603050405020304" pitchFamily="18" charset="0"/>
                </a:rPr>
                <a:t>Introduction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E4DC8550-FC30-E846-6600-48424045A306}"/>
                </a:ext>
              </a:extLst>
            </p:cNvPr>
            <p:cNvSpPr/>
            <p:nvPr/>
          </p:nvSpPr>
          <p:spPr>
            <a:xfrm>
              <a:off x="970557" y="2489582"/>
              <a:ext cx="2679697" cy="2020095"/>
            </a:xfrm>
            <a:prstGeom prst="roundRect">
              <a:avLst/>
            </a:prstGeom>
            <a:solidFill>
              <a:srgbClr val="800000">
                <a:alpha val="55704"/>
              </a:srgbClr>
            </a:solidFill>
            <a:ln w="28575">
              <a:noFill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 Nova" panose="020F0502020204030204" pitchFamily="34" charset="0"/>
                <a:ea typeface="Arial Unicode MS" panose="020B0604020202020204" pitchFamily="34" charset="-128"/>
                <a:cs typeface="Arial Nova" panose="020F0502020204030204" pitchFamily="34" charset="0"/>
              </a:endParaRPr>
            </a:p>
          </p:txBody>
        </p:sp>
        <p:pic>
          <p:nvPicPr>
            <p:cNvPr id="3" name="Graphic 2" descr="Truck with solid fill">
              <a:extLst>
                <a:ext uri="{FF2B5EF4-FFF2-40B4-BE49-F238E27FC236}">
                  <a16:creationId xmlns:a16="http://schemas.microsoft.com/office/drawing/2014/main" id="{58AD06A1-6FCE-0340-0720-FCD85278EB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444443" y="2591136"/>
              <a:ext cx="1731924" cy="1731924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156A24-BB1C-98CF-A761-D87EB49C9A22}"/>
              </a:ext>
            </a:extLst>
          </p:cNvPr>
          <p:cNvGrpSpPr/>
          <p:nvPr/>
        </p:nvGrpSpPr>
        <p:grpSpPr>
          <a:xfrm>
            <a:off x="7104655" y="1796240"/>
            <a:ext cx="2679699" cy="2713437"/>
            <a:chOff x="7104655" y="1796240"/>
            <a:chExt cx="2679699" cy="2713437"/>
          </a:xfrm>
        </p:grpSpPr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45DBABC5-1366-AD09-7C97-D63AC5160954}"/>
                </a:ext>
              </a:extLst>
            </p:cNvPr>
            <p:cNvSpPr/>
            <p:nvPr/>
          </p:nvSpPr>
          <p:spPr>
            <a:xfrm>
              <a:off x="7104655" y="1796240"/>
              <a:ext cx="2679699" cy="509456"/>
            </a:xfrm>
            <a:prstGeom prst="roundRect">
              <a:avLst/>
            </a:prstGeom>
            <a:solidFill>
              <a:srgbClr val="800000">
                <a:alpha val="55704"/>
              </a:srgbClr>
            </a:solidFill>
            <a:ln w="28575">
              <a:noFill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Arial Unicode MS" panose="020B0604020202020204" pitchFamily="34" charset="-128"/>
                  <a:cs typeface="Times New Roman" panose="02020603050405020304" pitchFamily="18" charset="0"/>
                </a:rPr>
                <a:t>Decision Threshold</a:t>
              </a: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648D9EBE-7067-096A-EA50-B502A4CFE3BC}"/>
                </a:ext>
              </a:extLst>
            </p:cNvPr>
            <p:cNvSpPr/>
            <p:nvPr/>
          </p:nvSpPr>
          <p:spPr>
            <a:xfrm>
              <a:off x="7104656" y="2489582"/>
              <a:ext cx="2679697" cy="2020095"/>
            </a:xfrm>
            <a:prstGeom prst="roundRect">
              <a:avLst/>
            </a:prstGeom>
            <a:solidFill>
              <a:srgbClr val="800000">
                <a:alpha val="55704"/>
              </a:srgbClr>
            </a:solidFill>
            <a:ln w="28575">
              <a:noFill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dirty="0">
                <a:latin typeface="Arial Nova" panose="020F0502020204030204" pitchFamily="34" charset="0"/>
                <a:ea typeface="Arial Unicode MS" panose="020B0604020202020204" pitchFamily="34" charset="-128"/>
                <a:cs typeface="Arial Nova" panose="020F0502020204030204" pitchFamily="34" charset="0"/>
              </a:endParaRPr>
            </a:p>
          </p:txBody>
        </p:sp>
        <p:pic>
          <p:nvPicPr>
            <p:cNvPr id="7" name="Graphic 6" descr="Fork In Road with solid fill">
              <a:extLst>
                <a:ext uri="{FF2B5EF4-FFF2-40B4-BE49-F238E27FC236}">
                  <a16:creationId xmlns:a16="http://schemas.microsoft.com/office/drawing/2014/main" id="{BCC0D121-6004-1BD0-8046-6AB6F8A0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670598" y="2725723"/>
              <a:ext cx="1547813" cy="15478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8460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9115A-93F1-2C92-BEAD-8A9B7FF7F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Result on ZIP3 Level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E1E811-3D55-02D2-2FBE-FE3A09F8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B8676A7-1B86-805A-93F9-E6B6B980C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08600"/>
            <a:ext cx="12192000" cy="3011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A996B8-B1B2-562E-FDDB-CA7A2FC82BE7}"/>
              </a:ext>
            </a:extLst>
          </p:cNvPr>
          <p:cNvSpPr txBox="1"/>
          <p:nvPr/>
        </p:nvSpPr>
        <p:spPr>
          <a:xfrm>
            <a:off x="3255418" y="2239723"/>
            <a:ext cx="56811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Comparison of ROC AUC Test Score between Static and Temporal Random Walk  </a:t>
            </a:r>
          </a:p>
        </p:txBody>
      </p:sp>
    </p:spTree>
    <p:extLst>
      <p:ext uri="{BB962C8B-B14F-4D97-AF65-F5344CB8AC3E}">
        <p14:creationId xmlns:p14="http://schemas.microsoft.com/office/powerpoint/2010/main" val="34943859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0D392-EF89-1279-BC56-EAAFA1DDA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Results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6A8C82-DA81-5C4E-0A82-2C02CEC5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2312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30365-615B-3124-02EF-F5328647D7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3. Decision Making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916E0-C778-36C6-B68E-EEE1FC41A9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pPr algn="l"/>
            <a:r>
              <a:rPr lang="en-US" dirty="0"/>
              <a:t>Q: For each edge, can we compute a decision threshold that is better performing than a naïve 0.5 threshold? </a:t>
            </a:r>
          </a:p>
          <a:p>
            <a:pPr algn="l"/>
            <a:r>
              <a:rPr lang="en-US" dirty="0"/>
              <a:t>Q: Can we compute a decision threshold that punishes false positive most harshly? </a:t>
            </a:r>
          </a:p>
        </p:txBody>
      </p:sp>
    </p:spTree>
    <p:extLst>
      <p:ext uri="{BB962C8B-B14F-4D97-AF65-F5344CB8AC3E}">
        <p14:creationId xmlns:p14="http://schemas.microsoft.com/office/powerpoint/2010/main" val="1880424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D8762-1B50-C611-1158-D0FAAB84B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Expert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2724D-1774-AA81-FF2C-9C455D9DE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 Experts with N different thresholds</a:t>
            </a:r>
          </a:p>
          <a:p>
            <a:r>
              <a:rPr lang="en-US" dirty="0"/>
              <a:t>Action</a:t>
            </a:r>
          </a:p>
          <a:p>
            <a:pPr lvl="1"/>
            <a:r>
              <a:rPr lang="en-US" dirty="0"/>
              <a:t>Waiting until new order is scheduled</a:t>
            </a:r>
          </a:p>
          <a:p>
            <a:pPr lvl="1"/>
            <a:r>
              <a:rPr lang="en-US" dirty="0"/>
              <a:t>Return to the origin empty-handed</a:t>
            </a:r>
          </a:p>
          <a:p>
            <a:r>
              <a:rPr lang="en-US" dirty="0"/>
              <a:t>Regret: 0 if existence = wait decision else 1  </a:t>
            </a:r>
          </a:p>
          <a:p>
            <a:pPr lvl="1"/>
            <a:r>
              <a:rPr lang="en-US" dirty="0"/>
              <a:t>Uniform loss between false positive and false negative of 1</a:t>
            </a:r>
          </a:p>
          <a:p>
            <a:pPr lvl="1"/>
            <a:r>
              <a:rPr lang="en-US" dirty="0"/>
              <a:t>Higher penalty on false positive of 3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DE3CA1-54D9-EF85-0F77-1A704BB97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8161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E1A72-35B6-EE2E-2D14-6649EFF16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Expert Problem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365A9-4712-90A1-2BAA-503CB101D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8B1474-E50E-F456-B791-3FD3D3B96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60280"/>
            <a:ext cx="9432612" cy="42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9026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9AFFE-1B79-A876-B1C5-E75D1A1F8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Hedge Algorithm &amp; Design Choices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B19E2-808A-1433-614E-7B55CF3D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2B3966-2D81-C751-9AC0-EC5F26246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573" y="1598831"/>
            <a:ext cx="8934179" cy="3916744"/>
          </a:xfrm>
          <a:prstGeom prst="rect">
            <a:avLst/>
          </a:prstGeom>
        </p:spPr>
      </p:pic>
      <p:pic>
        <p:nvPicPr>
          <p:cNvPr id="18" name="Content Placeholder 13">
            <a:extLst>
              <a:ext uri="{FF2B5EF4-FFF2-40B4-BE49-F238E27FC236}">
                <a16:creationId xmlns:a16="http://schemas.microsoft.com/office/drawing/2014/main" id="{CAB2F2C5-6F1D-F00F-B475-94D68C2702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77541" y="5415781"/>
            <a:ext cx="6273800" cy="1333500"/>
          </a:xfrm>
        </p:spPr>
      </p:pic>
    </p:spTree>
    <p:extLst>
      <p:ext uri="{BB962C8B-B14F-4D97-AF65-F5344CB8AC3E}">
        <p14:creationId xmlns:p14="http://schemas.microsoft.com/office/powerpoint/2010/main" val="544286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13479B-6134-8691-3CEA-EE3A40F5F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141FE42-C0D6-1466-B221-315E0B2559B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80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Simulation Result: Sample Route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2F9499-31AF-B50B-96F9-B69E0F9E2745}"/>
              </a:ext>
            </a:extLst>
          </p:cNvPr>
          <p:cNvGrpSpPr/>
          <p:nvPr/>
        </p:nvGrpSpPr>
        <p:grpSpPr>
          <a:xfrm>
            <a:off x="1473553" y="1658071"/>
            <a:ext cx="9244893" cy="4834804"/>
            <a:chOff x="1473553" y="1811959"/>
            <a:chExt cx="9244893" cy="4834804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FC300060-94FA-7BE2-B291-B5AC6F6A65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6136" y="2055813"/>
              <a:ext cx="8662654" cy="4286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E2F0FEA-0C16-8F8B-07AA-CA16A2BA4F7A}"/>
                </a:ext>
              </a:extLst>
            </p:cNvPr>
            <p:cNvSpPr txBox="1"/>
            <p:nvPr/>
          </p:nvSpPr>
          <p:spPr>
            <a:xfrm>
              <a:off x="3688076" y="1811959"/>
              <a:ext cx="48187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Change of Weight per Expert </a:t>
              </a:r>
              <a:r>
                <a:rPr lang="en-US" sz="1400" dirty="0" err="1"/>
                <a:t>v.s</a:t>
              </a:r>
              <a:r>
                <a:rPr lang="en-US" sz="1400" dirty="0"/>
                <a:t>. Regret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A21A41B-23F2-527B-4903-3F371AF6A675}"/>
                </a:ext>
              </a:extLst>
            </p:cNvPr>
            <p:cNvSpPr txBox="1"/>
            <p:nvPr/>
          </p:nvSpPr>
          <p:spPr>
            <a:xfrm>
              <a:off x="4177238" y="6338986"/>
              <a:ext cx="38404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Week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BF875A2-8782-326A-3D00-16C41E761C3D}"/>
                </a:ext>
              </a:extLst>
            </p:cNvPr>
            <p:cNvSpPr txBox="1"/>
            <p:nvPr/>
          </p:nvSpPr>
          <p:spPr>
            <a:xfrm rot="16200000">
              <a:off x="-85749" y="4045055"/>
              <a:ext cx="34263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Weight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DFFA31-FBD2-DFD8-EE82-DA3CA9B72424}"/>
                </a:ext>
              </a:extLst>
            </p:cNvPr>
            <p:cNvSpPr txBox="1"/>
            <p:nvPr/>
          </p:nvSpPr>
          <p:spPr>
            <a:xfrm rot="5400000">
              <a:off x="8851367" y="4045055"/>
              <a:ext cx="34263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Regret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7753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5155F-7F83-6474-F422-981A1FF2E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82195"/>
            <a:ext cx="11353800" cy="1325563"/>
          </a:xfrm>
        </p:spPr>
        <p:txBody>
          <a:bodyPr/>
          <a:lstStyle/>
          <a:p>
            <a:r>
              <a:rPr lang="en-US" dirty="0"/>
              <a:t>Simulation Result: KMA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13479B-6134-8691-3CEA-EE3A40F5F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7D979AC-C597-88B4-085C-1C27AFB91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21113"/>
            <a:ext cx="12192000" cy="303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E490EB48-9DEE-31D2-B5BE-7251DEC2E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4226"/>
            <a:ext cx="12192000" cy="303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2090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13479B-6134-8691-3CEA-EE3A40F5F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D342FEB-BA8E-3108-4DA4-78CF1C5A5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4226"/>
            <a:ext cx="12192000" cy="303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526019AD-7668-EE7C-1FFE-D59DF9845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21113"/>
            <a:ext cx="12192000" cy="303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39AAB7-FDF0-CF91-0C69-D7A525EC4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82195"/>
            <a:ext cx="11353800" cy="1325563"/>
          </a:xfrm>
        </p:spPr>
        <p:txBody>
          <a:bodyPr/>
          <a:lstStyle/>
          <a:p>
            <a:r>
              <a:rPr lang="en-US" dirty="0"/>
              <a:t>Simulation Result: ZIP3 Level</a:t>
            </a:r>
          </a:p>
        </p:txBody>
      </p:sp>
    </p:spTree>
    <p:extLst>
      <p:ext uri="{BB962C8B-B14F-4D97-AF65-F5344CB8AC3E}">
        <p14:creationId xmlns:p14="http://schemas.microsoft.com/office/powerpoint/2010/main" val="344611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0D392-EF89-1279-BC56-EAAFA1DDA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Results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6A8C82-DA81-5C4E-0A82-2C02CEC5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DF3E61-0B30-E4E1-0BA1-3DA72886D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013" y="1690688"/>
            <a:ext cx="5740400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453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3839A-08C8-FF34-5C0A-D736D14D10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1.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697177-0FE0-815A-6DC9-036DC6CE6B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276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B99B5-A468-C82D-12E9-62FD8E88E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Motivating Problem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BCE74D-61C2-3A4C-2E36-6D62205BB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7A0248-ECC6-074E-65BE-3DEB08B1EC2C}"/>
              </a:ext>
            </a:extLst>
          </p:cNvPr>
          <p:cNvSpPr txBox="1"/>
          <p:nvPr/>
        </p:nvSpPr>
        <p:spPr>
          <a:xfrm>
            <a:off x="3330459" y="5236289"/>
            <a:ext cx="1643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driver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6C7E24B-452C-21C1-FB18-78DDA119C80B}"/>
              </a:ext>
            </a:extLst>
          </p:cNvPr>
          <p:cNvCxnSpPr>
            <a:cxnSpLocks/>
          </p:cNvCxnSpPr>
          <p:nvPr/>
        </p:nvCxnSpPr>
        <p:spPr>
          <a:xfrm>
            <a:off x="3458756" y="4622374"/>
            <a:ext cx="1442308" cy="0"/>
          </a:xfrm>
          <a:prstGeom prst="straightConnector1">
            <a:avLst/>
          </a:prstGeom>
          <a:ln w="19050">
            <a:solidFill>
              <a:srgbClr val="80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15DBEB06-F755-E0DD-A96F-D8B4AFD91544}"/>
              </a:ext>
            </a:extLst>
          </p:cNvPr>
          <p:cNvGrpSpPr/>
          <p:nvPr/>
        </p:nvGrpSpPr>
        <p:grpSpPr>
          <a:xfrm>
            <a:off x="2353181" y="3517510"/>
            <a:ext cx="1572181" cy="1528405"/>
            <a:chOff x="620723" y="2103600"/>
            <a:chExt cx="1179136" cy="114630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6EE648-8071-7A7F-305A-33F0832EF041}"/>
                </a:ext>
              </a:extLst>
            </p:cNvPr>
            <p:cNvSpPr/>
            <p:nvPr/>
          </p:nvSpPr>
          <p:spPr>
            <a:xfrm>
              <a:off x="620723" y="2103600"/>
              <a:ext cx="1179136" cy="1146304"/>
            </a:xfrm>
            <a:prstGeom prst="rect">
              <a:avLst/>
            </a:prstGeom>
            <a:noFill/>
            <a:ln>
              <a:solidFill>
                <a:srgbClr val="8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Region O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D81B5C4-6603-471A-4755-C0B1E9B52AAE}"/>
                </a:ext>
              </a:extLst>
            </p:cNvPr>
            <p:cNvGrpSpPr/>
            <p:nvPr/>
          </p:nvGrpSpPr>
          <p:grpSpPr>
            <a:xfrm>
              <a:off x="775036" y="2606651"/>
              <a:ext cx="647594" cy="525392"/>
              <a:chOff x="775036" y="2606651"/>
              <a:chExt cx="647594" cy="525392"/>
            </a:xfrm>
          </p:grpSpPr>
          <p:pic>
            <p:nvPicPr>
              <p:cNvPr id="10" name="Graphic 9" descr="Home with solid fill">
                <a:extLst>
                  <a:ext uri="{FF2B5EF4-FFF2-40B4-BE49-F238E27FC236}">
                    <a16:creationId xmlns:a16="http://schemas.microsoft.com/office/drawing/2014/main" id="{C4933916-FDEC-6979-3ED9-56C21DFCC4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75036" y="2606651"/>
                <a:ext cx="647594" cy="525392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9D0300C-867B-4EDE-861A-30363BE0C207}"/>
                  </a:ext>
                </a:extLst>
              </p:cNvPr>
              <p:cNvSpPr txBox="1"/>
              <p:nvPr/>
            </p:nvSpPr>
            <p:spPr>
              <a:xfrm>
                <a:off x="845167" y="3009598"/>
                <a:ext cx="507332" cy="12244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800000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sz="1067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ORIGIN</a:t>
                </a:r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0AE0DDC-911F-616D-BE8B-2F7499970E91}"/>
              </a:ext>
            </a:extLst>
          </p:cNvPr>
          <p:cNvGrpSpPr/>
          <p:nvPr/>
        </p:nvGrpSpPr>
        <p:grpSpPr>
          <a:xfrm>
            <a:off x="4782509" y="4188245"/>
            <a:ext cx="1232605" cy="857664"/>
            <a:chOff x="2442718" y="2606651"/>
            <a:chExt cx="924454" cy="643248"/>
          </a:xfrm>
          <a:solidFill>
            <a:srgbClr val="137DBF"/>
          </a:solidFill>
        </p:grpSpPr>
        <p:pic>
          <p:nvPicPr>
            <p:cNvPr id="13" name="Graphic 12" descr="Warehouse with solid fill">
              <a:extLst>
                <a:ext uri="{FF2B5EF4-FFF2-40B4-BE49-F238E27FC236}">
                  <a16:creationId xmlns:a16="http://schemas.microsoft.com/office/drawing/2014/main" id="{ED1F37B2-A8EB-5EB6-D004-CEF8DEDEB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597834" y="2606651"/>
              <a:ext cx="647593" cy="52539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BD0484D-8C4B-6336-C3A8-F13B2172E126}"/>
                </a:ext>
              </a:extLst>
            </p:cNvPr>
            <p:cNvSpPr txBox="1"/>
            <p:nvPr/>
          </p:nvSpPr>
          <p:spPr>
            <a:xfrm>
              <a:off x="2442718" y="3072934"/>
              <a:ext cx="924454" cy="17696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067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FACILITY A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63A14E6-6266-4EDA-311E-EF074E07C3E6}"/>
              </a:ext>
            </a:extLst>
          </p:cNvPr>
          <p:cNvSpPr/>
          <p:nvPr/>
        </p:nvSpPr>
        <p:spPr>
          <a:xfrm>
            <a:off x="7667032" y="3029565"/>
            <a:ext cx="1066109" cy="980999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 01</a:t>
            </a:r>
          </a:p>
        </p:txBody>
      </p:sp>
      <p:pic>
        <p:nvPicPr>
          <p:cNvPr id="16" name="Graphic 15" descr="Warehouse with solid fill">
            <a:extLst>
              <a:ext uri="{FF2B5EF4-FFF2-40B4-BE49-F238E27FC236}">
                <a16:creationId xmlns:a16="http://schemas.microsoft.com/office/drawing/2014/main" id="{69CAE1F5-CB76-6D51-89E5-05B4F9CBDC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09906" y="3286633"/>
            <a:ext cx="780361" cy="63310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50FEBC7-00B0-061B-47F5-6DD6731412BC}"/>
              </a:ext>
            </a:extLst>
          </p:cNvPr>
          <p:cNvSpPr txBox="1"/>
          <p:nvPr/>
        </p:nvSpPr>
        <p:spPr>
          <a:xfrm>
            <a:off x="7694450" y="3766333"/>
            <a:ext cx="1011425" cy="184938"/>
          </a:xfrm>
          <a:prstGeom prst="rect">
            <a:avLst/>
          </a:prstGeom>
          <a:solidFill>
            <a:schemeClr val="bg1"/>
          </a:solidFill>
          <a:ln>
            <a:solidFill>
              <a:srgbClr val="800000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0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FACILITY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DC0B6A-D6AB-C430-294B-97E83CB6456A}"/>
              </a:ext>
            </a:extLst>
          </p:cNvPr>
          <p:cNvSpPr/>
          <p:nvPr/>
        </p:nvSpPr>
        <p:spPr>
          <a:xfrm>
            <a:off x="7667032" y="4064917"/>
            <a:ext cx="1066109" cy="980999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 02</a:t>
            </a:r>
          </a:p>
        </p:txBody>
      </p:sp>
      <p:pic>
        <p:nvPicPr>
          <p:cNvPr id="19" name="Graphic 18" descr="Warehouse with solid fill">
            <a:extLst>
              <a:ext uri="{FF2B5EF4-FFF2-40B4-BE49-F238E27FC236}">
                <a16:creationId xmlns:a16="http://schemas.microsoft.com/office/drawing/2014/main" id="{AF6A69D5-8F2C-7191-772D-1F154F95F8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09906" y="4321985"/>
            <a:ext cx="780361" cy="63310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C7BB33D-B601-8830-7DD8-B28CE4D22BEF}"/>
              </a:ext>
            </a:extLst>
          </p:cNvPr>
          <p:cNvSpPr txBox="1"/>
          <p:nvPr/>
        </p:nvSpPr>
        <p:spPr>
          <a:xfrm>
            <a:off x="7694450" y="4801685"/>
            <a:ext cx="1011425" cy="184938"/>
          </a:xfrm>
          <a:prstGeom prst="rect">
            <a:avLst/>
          </a:prstGeom>
          <a:solidFill>
            <a:schemeClr val="bg1"/>
          </a:solidFill>
          <a:ln>
            <a:solidFill>
              <a:srgbClr val="800000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0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FACILITY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2F672D5-6EC9-9A94-3E8B-E4F764F88152}"/>
              </a:ext>
            </a:extLst>
          </p:cNvPr>
          <p:cNvSpPr/>
          <p:nvPr/>
        </p:nvSpPr>
        <p:spPr>
          <a:xfrm>
            <a:off x="7667032" y="5100269"/>
            <a:ext cx="1066109" cy="980999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 03</a:t>
            </a:r>
          </a:p>
        </p:txBody>
      </p:sp>
      <p:pic>
        <p:nvPicPr>
          <p:cNvPr id="22" name="Graphic 21" descr="Warehouse with solid fill">
            <a:extLst>
              <a:ext uri="{FF2B5EF4-FFF2-40B4-BE49-F238E27FC236}">
                <a16:creationId xmlns:a16="http://schemas.microsoft.com/office/drawing/2014/main" id="{78C7ECCB-922F-C9CC-09B0-77F653FF4F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09906" y="5357337"/>
            <a:ext cx="780361" cy="63310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78FBB00-98FC-0810-6A32-AD3C3CB0CD84}"/>
              </a:ext>
            </a:extLst>
          </p:cNvPr>
          <p:cNvSpPr txBox="1"/>
          <p:nvPr/>
        </p:nvSpPr>
        <p:spPr>
          <a:xfrm>
            <a:off x="7694450" y="5837037"/>
            <a:ext cx="1011425" cy="184938"/>
          </a:xfrm>
          <a:prstGeom prst="rect">
            <a:avLst/>
          </a:prstGeom>
          <a:solidFill>
            <a:schemeClr val="bg1"/>
          </a:solidFill>
          <a:ln>
            <a:solidFill>
              <a:srgbClr val="800000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0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FACILITY</a:t>
            </a:r>
          </a:p>
        </p:txBody>
      </p:sp>
      <p:pic>
        <p:nvPicPr>
          <p:cNvPr id="24" name="Graphic 23" descr="List outline">
            <a:extLst>
              <a:ext uri="{FF2B5EF4-FFF2-40B4-BE49-F238E27FC236}">
                <a16:creationId xmlns:a16="http://schemas.microsoft.com/office/drawing/2014/main" id="{72CBD715-3C4F-8ABE-906C-1D35049451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789050" y="3044117"/>
            <a:ext cx="826632" cy="82663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DAF0DE3-4783-B9EF-6CCC-09E7D725D160}"/>
              </a:ext>
            </a:extLst>
          </p:cNvPr>
          <p:cNvSpPr txBox="1"/>
          <p:nvPr/>
        </p:nvSpPr>
        <p:spPr>
          <a:xfrm>
            <a:off x="8734227" y="3750911"/>
            <a:ext cx="1162057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 1</a:t>
            </a:r>
          </a:p>
        </p:txBody>
      </p:sp>
      <p:pic>
        <p:nvPicPr>
          <p:cNvPr id="26" name="Graphic 25" descr="List outline">
            <a:extLst>
              <a:ext uri="{FF2B5EF4-FFF2-40B4-BE49-F238E27FC236}">
                <a16:creationId xmlns:a16="http://schemas.microsoft.com/office/drawing/2014/main" id="{4EE2BFF1-38B9-CF6A-267F-D60CC7B2E8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789050" y="4103163"/>
            <a:ext cx="826632" cy="82663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68EB203-0967-C113-52F6-0CCC2D354E7A}"/>
              </a:ext>
            </a:extLst>
          </p:cNvPr>
          <p:cNvSpPr txBox="1"/>
          <p:nvPr/>
        </p:nvSpPr>
        <p:spPr>
          <a:xfrm>
            <a:off x="8734227" y="4809957"/>
            <a:ext cx="1162057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 2</a:t>
            </a:r>
          </a:p>
        </p:txBody>
      </p:sp>
      <p:pic>
        <p:nvPicPr>
          <p:cNvPr id="28" name="Graphic 27" descr="List outline">
            <a:extLst>
              <a:ext uri="{FF2B5EF4-FFF2-40B4-BE49-F238E27FC236}">
                <a16:creationId xmlns:a16="http://schemas.microsoft.com/office/drawing/2014/main" id="{8E74BB04-0176-36D8-7813-2E4F710016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789050" y="5153066"/>
            <a:ext cx="826632" cy="82663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FCD557F-DE4C-C4DF-4A07-E3F7DFE98E0E}"/>
              </a:ext>
            </a:extLst>
          </p:cNvPr>
          <p:cNvSpPr txBox="1"/>
          <p:nvPr/>
        </p:nvSpPr>
        <p:spPr>
          <a:xfrm>
            <a:off x="8734227" y="5859860"/>
            <a:ext cx="1162057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 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957F75-954C-78DE-5A28-593C526144AA}"/>
              </a:ext>
            </a:extLst>
          </p:cNvPr>
          <p:cNvSpPr txBox="1"/>
          <p:nvPr/>
        </p:nvSpPr>
        <p:spPr>
          <a:xfrm>
            <a:off x="8939962" y="2790643"/>
            <a:ext cx="62340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5BADEB2-4C86-F906-CBE0-90010E125AC3}"/>
              </a:ext>
            </a:extLst>
          </p:cNvPr>
          <p:cNvSpPr txBox="1"/>
          <p:nvPr/>
        </p:nvSpPr>
        <p:spPr>
          <a:xfrm>
            <a:off x="8939962" y="3873741"/>
            <a:ext cx="62340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C02E4C-3DB8-6E1B-4640-1ECFA490FAF6}"/>
              </a:ext>
            </a:extLst>
          </p:cNvPr>
          <p:cNvSpPr txBox="1"/>
          <p:nvPr/>
        </p:nvSpPr>
        <p:spPr>
          <a:xfrm>
            <a:off x="8939962" y="4927653"/>
            <a:ext cx="62340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0.4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966CFB-8BFF-3AE7-4EB5-84D4491AB39F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5852787" y="4538507"/>
            <a:ext cx="1494511" cy="1027875"/>
          </a:xfrm>
          <a:prstGeom prst="straightConnector1">
            <a:avLst/>
          </a:prstGeom>
          <a:ln w="19050">
            <a:solidFill>
              <a:srgbClr val="8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0AAD4E-2794-06B0-B678-8B2EB5509801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5852787" y="3595822"/>
            <a:ext cx="1527687" cy="942685"/>
          </a:xfrm>
          <a:prstGeom prst="straightConnector1">
            <a:avLst/>
          </a:prstGeom>
          <a:ln w="19050">
            <a:solidFill>
              <a:srgbClr val="8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74650E6-39C8-9961-EB19-B0A3484F934C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5852787" y="4538508"/>
            <a:ext cx="1527687" cy="16908"/>
          </a:xfrm>
          <a:prstGeom prst="straightConnector1">
            <a:avLst/>
          </a:prstGeom>
          <a:ln w="19050">
            <a:solidFill>
              <a:srgbClr val="8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B5A9979-E49E-FA23-BE84-5AD55417C4B0}"/>
              </a:ext>
            </a:extLst>
          </p:cNvPr>
          <p:cNvSpPr txBox="1"/>
          <p:nvPr/>
        </p:nvSpPr>
        <p:spPr>
          <a:xfrm>
            <a:off x="838200" y="1608486"/>
            <a:ext cx="10342511" cy="954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 </a:t>
            </a:r>
          </a:p>
          <a:p>
            <a:pPr marL="457189" indent="-457189">
              <a:buAutoNum type="arabicPeriod"/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driver from Region O to Facility A</a:t>
            </a:r>
          </a:p>
          <a:p>
            <a:pPr marL="457189" indent="-457189">
              <a:buAutoNum type="arabicPeriod"/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list of possible destination we can reach from Facility 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2465BD-BB55-D48D-28AD-043C9FE166D3}"/>
              </a:ext>
            </a:extLst>
          </p:cNvPr>
          <p:cNvSpPr txBox="1"/>
          <p:nvPr/>
        </p:nvSpPr>
        <p:spPr>
          <a:xfrm rot="19737170">
            <a:off x="5960888" y="3815827"/>
            <a:ext cx="12783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Recommended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28802E1-DD36-8F6D-0A2A-BD7CA3DDBA2C}"/>
              </a:ext>
            </a:extLst>
          </p:cNvPr>
          <p:cNvSpPr txBox="1"/>
          <p:nvPr/>
        </p:nvSpPr>
        <p:spPr>
          <a:xfrm>
            <a:off x="5329480" y="1795047"/>
            <a:ext cx="6115453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the individual route’s </a:t>
            </a:r>
          </a:p>
          <a:p>
            <a:pPr algn="r"/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probability of existing</a:t>
            </a:r>
          </a:p>
        </p:txBody>
      </p:sp>
    </p:spTree>
    <p:extLst>
      <p:ext uri="{BB962C8B-B14F-4D97-AF65-F5344CB8AC3E}">
        <p14:creationId xmlns:p14="http://schemas.microsoft.com/office/powerpoint/2010/main" val="1754239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1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9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A13F3-61D4-4CF3-46FB-0569B4227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CA9BD-EEF8-D954-A244-86B2079AB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defTabSz="914377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Link Prediction Problem</a:t>
            </a:r>
          </a:p>
          <a:p>
            <a:pPr marL="800100" lvl="1" indent="-342900" defTabSz="914377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performing node features: Temporal Random Walk</a:t>
            </a:r>
          </a:p>
          <a:p>
            <a:pPr marL="800100" lvl="1" indent="-342900" defTabSz="914377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performing operator: Product Operator </a:t>
            </a:r>
          </a:p>
          <a:p>
            <a:pPr marL="800100" lvl="1" indent="-342900" defTabSz="914377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Skip-Gram Embedding</a:t>
            </a:r>
          </a:p>
          <a:p>
            <a:pPr marL="457200" lvl="1" indent="0" defTabSz="914377">
              <a:buNone/>
            </a:pPr>
            <a:endParaRPr lang="en-US" dirty="0"/>
          </a:p>
          <a:p>
            <a:pPr marL="0" indent="0" defTabSz="914377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Problem</a:t>
            </a:r>
          </a:p>
          <a:p>
            <a:pPr marL="800100" lvl="1" indent="-342900" defTabSz="914377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performing algorithm: Hedge Algorithm</a:t>
            </a:r>
          </a:p>
          <a:p>
            <a:pPr marL="800100" lvl="1" indent="-342900" defTabSz="914377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Impose bigger penalty on false positives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428051-F69F-AE4B-F390-4BB2DB9E9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1538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EF45-7547-A799-8BD5-C7996614F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E1956-6945-685E-B501-D09BFDE14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Multi Graph</a:t>
            </a:r>
          </a:p>
          <a:p>
            <a:pPr>
              <a:lnSpc>
                <a:spcPct val="200000"/>
              </a:lnSpc>
            </a:pPr>
            <a:r>
              <a:rPr lang="en-US" dirty="0"/>
              <a:t>Different lookback size (unit: day)</a:t>
            </a:r>
          </a:p>
          <a:p>
            <a:pPr>
              <a:lnSpc>
                <a:spcPct val="200000"/>
              </a:lnSpc>
            </a:pPr>
            <a:r>
              <a:rPr lang="en-US" dirty="0"/>
              <a:t>Geographical distance </a:t>
            </a:r>
          </a:p>
          <a:p>
            <a:pPr>
              <a:lnSpc>
                <a:spcPct val="200000"/>
              </a:lnSpc>
            </a:pPr>
            <a:r>
              <a:rPr lang="en-US" dirty="0"/>
              <a:t>Hidden Markov Model for latent variable modelling</a:t>
            </a:r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C1333-48CB-2C1B-674F-AE14034FE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8784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E6FF8-B57B-C9DB-6279-50A1C2F4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9A7A3-183C-EE3C-72A8-EB9B8E7B1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Professor Cong Ma for his advising 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Lineage Logistics LLC. &amp; Data Science Department, </a:t>
            </a:r>
            <a:br>
              <a:rPr lang="en-US" sz="2800" dirty="0"/>
            </a:br>
            <a:r>
              <a:rPr lang="en-US" sz="2800" dirty="0"/>
              <a:t>Special thanks to Manish, Chloe, and Elliott for supporting me to complete this thesis and the M.S. program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My parents &amp; friends!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DAC64-BE0C-81DE-A7BB-56E6C83F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4609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9D755-DF63-1316-D917-C2ED3618D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D579D-60F3-10B6-A8AD-972F35613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err="1"/>
              <a:t>DeepWalk</a:t>
            </a:r>
            <a:r>
              <a:rPr lang="en-US" dirty="0"/>
              <a:t>: Online Learning of Social Representations, </a:t>
            </a:r>
            <a:r>
              <a:rPr lang="en-US" dirty="0" err="1"/>
              <a:t>Perozzi</a:t>
            </a:r>
            <a:r>
              <a:rPr lang="en-US" dirty="0"/>
              <a:t> et al. 2014  </a:t>
            </a:r>
          </a:p>
          <a:p>
            <a:pPr lvl="1"/>
            <a:r>
              <a:rPr lang="en-US" dirty="0"/>
              <a:t>Continuous-Time Dynamic Network Embeddings, Nguyen et al. 2018</a:t>
            </a:r>
          </a:p>
          <a:p>
            <a:pPr lvl="1"/>
            <a:r>
              <a:rPr lang="en-US" b="0" i="0" dirty="0">
                <a:effectLst/>
              </a:rPr>
              <a:t>Temporal Link Prediction: A Unified Framework, Taxonomy, and Review; Qin et al. 2022</a:t>
            </a:r>
          </a:p>
          <a:p>
            <a:pPr lvl="1"/>
            <a:r>
              <a:rPr lang="en-US" b="0" i="0" dirty="0" err="1">
                <a:effectLst/>
                <a:highlight>
                  <a:srgbClr val="FCFCFC"/>
                </a:highlight>
              </a:rPr>
              <a:t>NodeSim</a:t>
            </a:r>
            <a:r>
              <a:rPr lang="en-US" b="0" i="0" dirty="0">
                <a:effectLst/>
                <a:highlight>
                  <a:srgbClr val="FCFCFC"/>
                </a:highlight>
              </a:rPr>
              <a:t>: node similarity based network embedding for diverse link prediction; Saxena et al. 2021</a:t>
            </a:r>
            <a:endParaRPr lang="en-US" dirty="0"/>
          </a:p>
          <a:p>
            <a:pPr lvl="1"/>
            <a:r>
              <a:rPr lang="en-US" dirty="0"/>
              <a:t>A decision-theoretic generalization of on-line learning and an application to boosting; Freund et al. 1997</a:t>
            </a:r>
          </a:p>
          <a:p>
            <a:pPr lvl="1"/>
            <a:r>
              <a:rPr lang="en-US" dirty="0"/>
              <a:t>The Multiplicative Weights Update Method: a Meta Algorithm and Applications; Arora et al. 2012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573DF-4977-4954-3D80-813DDBAB4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075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17243-6EDB-547B-44DD-CE9941321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00000"/>
                </a:solidFill>
              </a:rPr>
              <a:t>Empty miles are a problem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A2558-552D-F7CA-2AAD-A4EAF8F1F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6" name="Process 15">
            <a:extLst>
              <a:ext uri="{FF2B5EF4-FFF2-40B4-BE49-F238E27FC236}">
                <a16:creationId xmlns:a16="http://schemas.microsoft.com/office/drawing/2014/main" id="{5F79C855-AAFA-961D-FAE1-D3C4E7B30C3F}"/>
              </a:ext>
            </a:extLst>
          </p:cNvPr>
          <p:cNvSpPr/>
          <p:nvPr/>
        </p:nvSpPr>
        <p:spPr>
          <a:xfrm>
            <a:off x="4548935" y="1344929"/>
            <a:ext cx="3108960" cy="464683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Eliminating these</a:t>
            </a:r>
          </a:p>
          <a:p>
            <a:pPr algn="ctr" defTabSz="914377"/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empty miles will save 1.5-2.5% of US GHG emissions, equivalent to transitioning 7-11% of the U.S. national power grid to renewable sources</a:t>
            </a:r>
          </a:p>
          <a:p>
            <a:pPr algn="ctr" defTabSz="914377"/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467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Uber Freight 2022</a:t>
            </a:r>
          </a:p>
        </p:txBody>
      </p:sp>
      <p:sp>
        <p:nvSpPr>
          <p:cNvPr id="17" name="Process 16">
            <a:extLst>
              <a:ext uri="{FF2B5EF4-FFF2-40B4-BE49-F238E27FC236}">
                <a16:creationId xmlns:a16="http://schemas.microsoft.com/office/drawing/2014/main" id="{ABD074E2-7DEF-9FAD-2793-7D361DEF23DB}"/>
              </a:ext>
            </a:extLst>
          </p:cNvPr>
          <p:cNvSpPr/>
          <p:nvPr/>
        </p:nvSpPr>
        <p:spPr>
          <a:xfrm>
            <a:off x="827629" y="1344929"/>
            <a:ext cx="3108960" cy="464683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Between</a:t>
            </a:r>
          </a:p>
          <a:p>
            <a:pPr algn="ctr"/>
            <a:r>
              <a:rPr lang="en-US" sz="5333" b="1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 – 35% </a:t>
            </a:r>
          </a:p>
          <a:p>
            <a:pPr algn="ctr" defTabSz="914377"/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the total trucking miles driven in the US are empty</a:t>
            </a:r>
          </a:p>
        </p:txBody>
      </p:sp>
      <p:sp>
        <p:nvSpPr>
          <p:cNvPr id="18" name="Process 17">
            <a:extLst>
              <a:ext uri="{FF2B5EF4-FFF2-40B4-BE49-F238E27FC236}">
                <a16:creationId xmlns:a16="http://schemas.microsoft.com/office/drawing/2014/main" id="{E856DF52-6199-527D-A7DA-D63F953FA88B}"/>
              </a:ext>
            </a:extLst>
          </p:cNvPr>
          <p:cNvSpPr/>
          <p:nvPr/>
        </p:nvSpPr>
        <p:spPr>
          <a:xfrm>
            <a:off x="8270240" y="1344929"/>
            <a:ext cx="3108960" cy="464683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Better information, matching, and scheduling can reduce empty miles!</a:t>
            </a:r>
          </a:p>
        </p:txBody>
      </p:sp>
      <p:pic>
        <p:nvPicPr>
          <p:cNvPr id="22" name="Picture 2" descr="Free Aerial Photography of Concrete Road Stock Photo">
            <a:extLst>
              <a:ext uri="{FF2B5EF4-FFF2-40B4-BE49-F238E27FC236}">
                <a16:creationId xmlns:a16="http://schemas.microsoft.com/office/drawing/2014/main" id="{2C4ADE6C-7BBB-F2F4-2684-622A1E08A2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03" r="27916"/>
          <a:stretch/>
        </p:blipFill>
        <p:spPr bwMode="auto">
          <a:xfrm>
            <a:off x="8270240" y="1344929"/>
            <a:ext cx="3094131" cy="4646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68D740BF-0490-7DE0-8F54-A20279299F4C}"/>
              </a:ext>
            </a:extLst>
          </p:cNvPr>
          <p:cNvSpPr/>
          <p:nvPr/>
        </p:nvSpPr>
        <p:spPr>
          <a:xfrm>
            <a:off x="8272130" y="1350335"/>
            <a:ext cx="3083442" cy="4625163"/>
          </a:xfrm>
          <a:prstGeom prst="rect">
            <a:avLst/>
          </a:prstGeom>
          <a:solidFill>
            <a:srgbClr val="80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961231-9475-E852-4934-47AA6911735E}"/>
              </a:ext>
            </a:extLst>
          </p:cNvPr>
          <p:cNvSpPr txBox="1"/>
          <p:nvPr/>
        </p:nvSpPr>
        <p:spPr>
          <a:xfrm>
            <a:off x="8272130" y="2063845"/>
            <a:ext cx="312597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Better information, matching, and scheduling can reduce empty miles!</a:t>
            </a:r>
          </a:p>
        </p:txBody>
      </p:sp>
    </p:spTree>
    <p:extLst>
      <p:ext uri="{BB962C8B-B14F-4D97-AF65-F5344CB8AC3E}">
        <p14:creationId xmlns:p14="http://schemas.microsoft.com/office/powerpoint/2010/main" val="3419364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raphic 91" descr="Truck with solid fill">
            <a:extLst>
              <a:ext uri="{FF2B5EF4-FFF2-40B4-BE49-F238E27FC236}">
                <a16:creationId xmlns:a16="http://schemas.microsoft.com/office/drawing/2014/main" id="{D2BCC3C4-9D1A-B0F0-1348-B40FD627E9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47327" y="3250030"/>
            <a:ext cx="875964" cy="875964"/>
          </a:xfrm>
          <a:prstGeom prst="rect">
            <a:avLst/>
          </a:prstGeom>
        </p:spPr>
      </p:pic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E5659446-C40F-8061-B52B-0051A67FACBF}"/>
              </a:ext>
            </a:extLst>
          </p:cNvPr>
          <p:cNvCxnSpPr>
            <a:cxnSpLocks/>
          </p:cNvCxnSpPr>
          <p:nvPr/>
        </p:nvCxnSpPr>
        <p:spPr>
          <a:xfrm flipH="1">
            <a:off x="8100874" y="3240668"/>
            <a:ext cx="291992" cy="470541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6E54572-1ED6-B4D5-ED5C-885734B7A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92411-DE17-0B4F-60B7-2B72521A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86470088-579A-8EBF-AAA7-3642A7DD18E1}"/>
              </a:ext>
            </a:extLst>
          </p:cNvPr>
          <p:cNvCxnSpPr>
            <a:stCxn id="37" idx="5"/>
            <a:endCxn id="38" idx="1"/>
          </p:cNvCxnSpPr>
          <p:nvPr/>
        </p:nvCxnSpPr>
        <p:spPr>
          <a:xfrm>
            <a:off x="8100874" y="3845913"/>
            <a:ext cx="787630" cy="461289"/>
          </a:xfrm>
          <a:prstGeom prst="straightConnector1">
            <a:avLst/>
          </a:prstGeom>
          <a:ln w="38100">
            <a:solidFill>
              <a:srgbClr val="800000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Graphic 4" descr="Truck with solid fill">
            <a:extLst>
              <a:ext uri="{FF2B5EF4-FFF2-40B4-BE49-F238E27FC236}">
                <a16:creationId xmlns:a16="http://schemas.microsoft.com/office/drawing/2014/main" id="{8ADEF548-7E54-292F-B471-F7A116159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42071" y="3244775"/>
            <a:ext cx="875964" cy="87596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ECDE632-F5C7-D764-3932-0A7E4669DE4B}"/>
              </a:ext>
            </a:extLst>
          </p:cNvPr>
          <p:cNvSpPr txBox="1"/>
          <p:nvPr/>
        </p:nvSpPr>
        <p:spPr>
          <a:xfrm>
            <a:off x="1963485" y="5421135"/>
            <a:ext cx="88411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new orders will there be?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Should the driver wait until the new order to C is scheduled? 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858E6C47-8D58-2563-76AA-E4BB0DDB2896}"/>
              </a:ext>
            </a:extLst>
          </p:cNvPr>
          <p:cNvSpPr/>
          <p:nvPr/>
        </p:nvSpPr>
        <p:spPr>
          <a:xfrm>
            <a:off x="5439354" y="3639206"/>
            <a:ext cx="1108592" cy="538657"/>
          </a:xfrm>
          <a:prstGeom prst="rightArrow">
            <a:avLst/>
          </a:prstGeom>
          <a:solidFill>
            <a:srgbClr val="F6C6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>
                  <a:lumMod val="20000"/>
                  <a:lumOff val="80000"/>
                </a:schemeClr>
              </a:solidFill>
              <a:latin typeface="Arial Nova" panose="020F0502020204030204" pitchFamily="34" charset="0"/>
              <a:ea typeface="Arial Unicode MS" panose="020B0604020202020204" pitchFamily="34" charset="-128"/>
              <a:cs typeface="Arial Nova" panose="020F0502020204030204" pitchFamily="34" charset="0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1B7A8FD5-76F7-4599-6340-0A3A0E876F36}"/>
              </a:ext>
            </a:extLst>
          </p:cNvPr>
          <p:cNvGrpSpPr/>
          <p:nvPr/>
        </p:nvGrpSpPr>
        <p:grpSpPr>
          <a:xfrm>
            <a:off x="2375339" y="2521825"/>
            <a:ext cx="2743200" cy="2377440"/>
            <a:chOff x="2375339" y="2080390"/>
            <a:chExt cx="2743200" cy="2377440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920AF5F-FE30-60EF-01B5-D1DC8D394963}"/>
                </a:ext>
              </a:extLst>
            </p:cNvPr>
            <p:cNvCxnSpPr>
              <a:cxnSpLocks/>
              <a:stCxn id="20" idx="4"/>
              <a:endCxn id="18" idx="0"/>
            </p:cNvCxnSpPr>
            <p:nvPr/>
          </p:nvCxnSpPr>
          <p:spPr>
            <a:xfrm>
              <a:off x="4162776" y="2811366"/>
              <a:ext cx="390535" cy="101073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6E88C88-431C-BB32-F449-F922227B977E}"/>
                </a:ext>
              </a:extLst>
            </p:cNvPr>
            <p:cNvCxnSpPr>
              <a:cxnSpLocks/>
              <a:stCxn id="19" idx="6"/>
              <a:endCxn id="18" idx="2"/>
            </p:cNvCxnSpPr>
            <p:nvPr/>
          </p:nvCxnSpPr>
          <p:spPr>
            <a:xfrm>
              <a:off x="3151827" y="3822104"/>
              <a:ext cx="1296980" cy="952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77010344-527E-06BC-6F9B-351599AE7652}"/>
                </a:ext>
              </a:extLst>
            </p:cNvPr>
            <p:cNvCxnSpPr>
              <a:cxnSpLocks/>
              <a:stCxn id="20" idx="3"/>
              <a:endCxn id="16" idx="7"/>
            </p:cNvCxnSpPr>
            <p:nvPr/>
          </p:nvCxnSpPr>
          <p:spPr>
            <a:xfrm flipH="1">
              <a:off x="3796888" y="2783468"/>
              <a:ext cx="291992" cy="47054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266B80E-7DB6-2EBA-77D8-618AA86BB027}"/>
                </a:ext>
              </a:extLst>
            </p:cNvPr>
            <p:cNvGrpSpPr/>
            <p:nvPr/>
          </p:nvGrpSpPr>
          <p:grpSpPr>
            <a:xfrm>
              <a:off x="2375339" y="2080390"/>
              <a:ext cx="2743200" cy="2377440"/>
              <a:chOff x="2375339" y="2080390"/>
              <a:chExt cx="2743200" cy="2377440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862EE24-BD87-443A-F8BF-FE4FE776166D}"/>
                  </a:ext>
                </a:extLst>
              </p:cNvPr>
              <p:cNvGrpSpPr/>
              <p:nvPr/>
            </p:nvGrpSpPr>
            <p:grpSpPr>
              <a:xfrm>
                <a:off x="2942820" y="2620866"/>
                <a:ext cx="1714994" cy="1391738"/>
                <a:chOff x="1897713" y="2979422"/>
                <a:chExt cx="1714994" cy="1391738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0A4DEEC5-0A37-1029-8344-5DF05356AB1C}"/>
                    </a:ext>
                  </a:extLst>
                </p:cNvPr>
                <p:cNvSpPr/>
                <p:nvPr/>
              </p:nvSpPr>
              <p:spPr>
                <a:xfrm>
                  <a:off x="2573382" y="3584667"/>
                  <a:ext cx="209007" cy="1905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</a:t>
                  </a:r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DE8CDC08-5E1A-E896-C2C4-9C85053A654D}"/>
                    </a:ext>
                  </a:extLst>
                </p:cNvPr>
                <p:cNvSpPr/>
                <p:nvPr/>
              </p:nvSpPr>
              <p:spPr>
                <a:xfrm>
                  <a:off x="3403700" y="4180660"/>
                  <a:ext cx="209007" cy="1905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</a:t>
                  </a:r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52508099-5083-D3E2-DFF4-580F987460DE}"/>
                    </a:ext>
                  </a:extLst>
                </p:cNvPr>
                <p:cNvSpPr/>
                <p:nvPr/>
              </p:nvSpPr>
              <p:spPr>
                <a:xfrm>
                  <a:off x="1897713" y="4085410"/>
                  <a:ext cx="209007" cy="1905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8E1B8D6B-5627-7327-6DCA-78901907D70D}"/>
                    </a:ext>
                  </a:extLst>
                </p:cNvPr>
                <p:cNvSpPr/>
                <p:nvPr/>
              </p:nvSpPr>
              <p:spPr>
                <a:xfrm>
                  <a:off x="3013165" y="2979422"/>
                  <a:ext cx="209007" cy="1905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</a:t>
                  </a:r>
                </a:p>
              </p:txBody>
            </p:sp>
          </p:grp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264BB312-E261-D80B-DA1F-55FE98D4552A}"/>
                  </a:ext>
                </a:extLst>
              </p:cNvPr>
              <p:cNvSpPr/>
              <p:nvPr/>
            </p:nvSpPr>
            <p:spPr>
              <a:xfrm>
                <a:off x="2375339" y="2080390"/>
                <a:ext cx="2743200" cy="2377440"/>
              </a:xfrm>
              <a:prstGeom prst="rect">
                <a:avLst/>
              </a:prstGeom>
              <a:noFill/>
              <a:ln w="38100">
                <a:solidFill>
                  <a:srgbClr val="8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pic>
        <p:nvPicPr>
          <p:cNvPr id="32" name="Graphic 31" descr="Truck with solid fill">
            <a:extLst>
              <a:ext uri="{FF2B5EF4-FFF2-40B4-BE49-F238E27FC236}">
                <a16:creationId xmlns:a16="http://schemas.microsoft.com/office/drawing/2014/main" id="{365E5BEE-1A75-14CC-E721-4DD5ACE308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24681" y="2698041"/>
            <a:ext cx="875964" cy="875964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5CBEF4-E92B-911C-8A6B-1A0129A5B819}"/>
              </a:ext>
            </a:extLst>
          </p:cNvPr>
          <p:cNvCxnSpPr>
            <a:cxnSpLocks/>
          </p:cNvCxnSpPr>
          <p:nvPr/>
        </p:nvCxnSpPr>
        <p:spPr>
          <a:xfrm flipH="1">
            <a:off x="8100874" y="3242341"/>
            <a:ext cx="291992" cy="470541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9A82C2A-CDED-B21A-C2BE-D3BF26DFA4E0}"/>
              </a:ext>
            </a:extLst>
          </p:cNvPr>
          <p:cNvGrpSpPr/>
          <p:nvPr/>
        </p:nvGrpSpPr>
        <p:grpSpPr>
          <a:xfrm>
            <a:off x="6679325" y="2537590"/>
            <a:ext cx="2743200" cy="2377440"/>
            <a:chOff x="6679325" y="2096155"/>
            <a:chExt cx="2743200" cy="237744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F070084C-2E5A-F12A-4997-C0964C6396BE}"/>
                </a:ext>
              </a:extLst>
            </p:cNvPr>
            <p:cNvGrpSpPr/>
            <p:nvPr/>
          </p:nvGrpSpPr>
          <p:grpSpPr>
            <a:xfrm>
              <a:off x="7173234" y="2636631"/>
              <a:ext cx="1893669" cy="1391738"/>
              <a:chOff x="4238594" y="2769327"/>
              <a:chExt cx="1893669" cy="1391738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1FEA0D45-1736-4FF0-70E6-606B68DD1210}"/>
                  </a:ext>
                </a:extLst>
              </p:cNvPr>
              <p:cNvGrpSpPr/>
              <p:nvPr/>
            </p:nvGrpSpPr>
            <p:grpSpPr>
              <a:xfrm>
                <a:off x="4238594" y="2769327"/>
                <a:ext cx="1893669" cy="1391738"/>
                <a:chOff x="1824141" y="2979422"/>
                <a:chExt cx="1893669" cy="1391738"/>
              </a:xfrm>
            </p:grpSpPr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8E12F2FD-DADE-057B-3DCB-C5069F278A9A}"/>
                    </a:ext>
                  </a:extLst>
                </p:cNvPr>
                <p:cNvSpPr/>
                <p:nvPr/>
              </p:nvSpPr>
              <p:spPr>
                <a:xfrm>
                  <a:off x="2573382" y="3584667"/>
                  <a:ext cx="209007" cy="1905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</a:t>
                  </a: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DFD52506-68B0-0D13-0D64-CC93BDE21D59}"/>
                    </a:ext>
                  </a:extLst>
                </p:cNvPr>
                <p:cNvSpPr/>
                <p:nvPr/>
              </p:nvSpPr>
              <p:spPr>
                <a:xfrm>
                  <a:off x="3508803" y="4180660"/>
                  <a:ext cx="209007" cy="1905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</a:t>
                  </a:r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187EAE79-E938-81F8-F3E6-FA8164DEDDD0}"/>
                    </a:ext>
                  </a:extLst>
                </p:cNvPr>
                <p:cNvSpPr/>
                <p:nvPr/>
              </p:nvSpPr>
              <p:spPr>
                <a:xfrm>
                  <a:off x="1824141" y="4085410"/>
                  <a:ext cx="209007" cy="1905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AF16A092-B13A-08A6-FB64-FEEF66BD4DCC}"/>
                    </a:ext>
                  </a:extLst>
                </p:cNvPr>
                <p:cNvSpPr/>
                <p:nvPr/>
              </p:nvSpPr>
              <p:spPr>
                <a:xfrm>
                  <a:off x="3013165" y="2979422"/>
                  <a:ext cx="209007" cy="1905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</a:t>
                  </a:r>
                </a:p>
              </p:txBody>
            </p:sp>
          </p:grp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DA739E75-9AAB-517F-13F0-00B50479E648}"/>
                  </a:ext>
                </a:extLst>
              </p:cNvPr>
              <p:cNvCxnSpPr>
                <a:cxnSpLocks/>
                <a:stCxn id="40" idx="4"/>
                <a:endCxn id="38" idx="7"/>
              </p:cNvCxnSpPr>
              <p:nvPr/>
            </p:nvCxnSpPr>
            <p:spPr>
              <a:xfrm>
                <a:off x="5532122" y="2959827"/>
                <a:ext cx="569533" cy="10386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835F4D40-0BE4-A255-9853-883AF35EA821}"/>
                  </a:ext>
                </a:extLst>
              </p:cNvPr>
              <p:cNvCxnSpPr>
                <a:stCxn id="39" idx="6"/>
                <a:endCxn id="38" idx="2"/>
              </p:cNvCxnSpPr>
              <p:nvPr/>
            </p:nvCxnSpPr>
            <p:spPr>
              <a:xfrm>
                <a:off x="4447601" y="3970565"/>
                <a:ext cx="1475655" cy="952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AAC6E3B-0D58-5DF7-F289-E1A90E354FA3}"/>
                </a:ext>
              </a:extLst>
            </p:cNvPr>
            <p:cNvSpPr/>
            <p:nvPr/>
          </p:nvSpPr>
          <p:spPr>
            <a:xfrm>
              <a:off x="6679325" y="2096155"/>
              <a:ext cx="2743200" cy="2377440"/>
            </a:xfrm>
            <a:prstGeom prst="rect">
              <a:avLst/>
            </a:prstGeom>
            <a:noFill/>
            <a:ln w="38100">
              <a:solidFill>
                <a:srgbClr val="8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3F1F3FF3-A072-1718-C4C7-7647493D5231}"/>
              </a:ext>
            </a:extLst>
          </p:cNvPr>
          <p:cNvSpPr txBox="1"/>
          <p:nvPr/>
        </p:nvSpPr>
        <p:spPr>
          <a:xfrm>
            <a:off x="2303867" y="2162177"/>
            <a:ext cx="1219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 1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991F85B-F153-A851-A6A9-C8262BFC4365}"/>
              </a:ext>
            </a:extLst>
          </p:cNvPr>
          <p:cNvSpPr txBox="1"/>
          <p:nvPr/>
        </p:nvSpPr>
        <p:spPr>
          <a:xfrm>
            <a:off x="6655150" y="2162177"/>
            <a:ext cx="1584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 2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D6B139D-06AE-3A41-5BA9-146211B03F35}"/>
              </a:ext>
            </a:extLst>
          </p:cNvPr>
          <p:cNvGrpSpPr/>
          <p:nvPr/>
        </p:nvGrpSpPr>
        <p:grpSpPr>
          <a:xfrm>
            <a:off x="9012759" y="1629277"/>
            <a:ext cx="2318358" cy="669528"/>
            <a:chOff x="6027089" y="516836"/>
            <a:chExt cx="1606164" cy="501107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1BD94905-0A9F-F55C-C4AF-A9DE2CEEA447}"/>
                </a:ext>
              </a:extLst>
            </p:cNvPr>
            <p:cNvSpPr/>
            <p:nvPr/>
          </p:nvSpPr>
          <p:spPr>
            <a:xfrm>
              <a:off x="6027089" y="516836"/>
              <a:ext cx="1606164" cy="50110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dirty="0">
                  <a:solidFill>
                    <a:schemeClr val="bg2">
                      <a:lumMod val="1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Legend</a:t>
              </a:r>
            </a:p>
          </p:txBody>
        </p: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0B97BE21-1825-A9E4-1F6E-33B93987B4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48165" y="704987"/>
              <a:ext cx="1387142" cy="1"/>
            </a:xfrm>
            <a:prstGeom prst="straightConnector1">
              <a:avLst/>
            </a:prstGeom>
            <a:ln>
              <a:prstDash val="lg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17C4F61D-AE70-95C0-EB8A-44EA08D35085}"/>
                </a:ext>
              </a:extLst>
            </p:cNvPr>
            <p:cNvSpPr txBox="1"/>
            <p:nvPr/>
          </p:nvSpPr>
          <p:spPr>
            <a:xfrm>
              <a:off x="6429926" y="633345"/>
              <a:ext cx="800490" cy="13084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Filled Order</a:t>
              </a:r>
            </a:p>
          </p:txBody>
        </p: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78AA4AD2-E1BD-1E53-B662-CBA6D3CF25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48165" y="907365"/>
              <a:ext cx="1387142" cy="1"/>
            </a:xfrm>
            <a:prstGeom prst="straightConnector1">
              <a:avLst/>
            </a:prstGeom>
            <a:ln>
              <a:solidFill>
                <a:srgbClr val="800000"/>
              </a:solidFill>
              <a:prstDash val="soli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DF0B36B9-2D3F-B2C0-E8D6-C8FF1CB154B9}"/>
                </a:ext>
              </a:extLst>
            </p:cNvPr>
            <p:cNvSpPr txBox="1"/>
            <p:nvPr/>
          </p:nvSpPr>
          <p:spPr>
            <a:xfrm>
              <a:off x="6506375" y="848158"/>
              <a:ext cx="647592" cy="1300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New Order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2662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-0.04128 0.0854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70" y="4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96296E-6 L 0.04596 -0.10787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2" y="-5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48148E-6 L 0.09388 0.11829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88" y="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 animBg="1"/>
      <p:bldP spid="10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DE3FBD8-5276-9E3F-0081-94C74194A52F}"/>
              </a:ext>
            </a:extLst>
          </p:cNvPr>
          <p:cNvGrpSpPr/>
          <p:nvPr/>
        </p:nvGrpSpPr>
        <p:grpSpPr>
          <a:xfrm>
            <a:off x="1213559" y="1509354"/>
            <a:ext cx="6920112" cy="651718"/>
            <a:chOff x="1719390" y="2093119"/>
            <a:chExt cx="6920112" cy="651718"/>
          </a:xfrm>
        </p:grpSpPr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CAE766D8-5940-0894-4792-2016BB174BFF}"/>
                </a:ext>
              </a:extLst>
            </p:cNvPr>
            <p:cNvSpPr/>
            <p:nvPr/>
          </p:nvSpPr>
          <p:spPr>
            <a:xfrm>
              <a:off x="1719390" y="2093119"/>
              <a:ext cx="6920112" cy="651718"/>
            </a:xfrm>
            <a:prstGeom prst="rightArrow">
              <a:avLst/>
            </a:prstGeom>
            <a:solidFill>
              <a:srgbClr val="F6C6A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2AA3DAB-92CA-939B-2FE7-808C090983EF}"/>
                </a:ext>
              </a:extLst>
            </p:cNvPr>
            <p:cNvSpPr txBox="1"/>
            <p:nvPr/>
          </p:nvSpPr>
          <p:spPr>
            <a:xfrm>
              <a:off x="1751116" y="2234051"/>
              <a:ext cx="17846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t-</a:t>
              </a:r>
              <a:r>
                <a:rPr lang="en-US" sz="16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ECF91D7B-0428-6D08-87ED-81EFBD0E4EBF}"/>
                </a:ext>
              </a:extLst>
            </p:cNvPr>
            <p:cNvSpPr txBox="1"/>
            <p:nvPr/>
          </p:nvSpPr>
          <p:spPr>
            <a:xfrm>
              <a:off x="5391573" y="2243757"/>
              <a:ext cx="17846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E54572-1ED6-B4D5-ED5C-885734B7A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2149933" cy="1325563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92411-DE17-0B4F-60B7-2B72521A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Data 9">
            <a:extLst>
              <a:ext uri="{FF2B5EF4-FFF2-40B4-BE49-F238E27FC236}">
                <a16:creationId xmlns:a16="http://schemas.microsoft.com/office/drawing/2014/main" id="{A0F047E7-E0D3-6855-1F55-C60C8802B8DD}"/>
              </a:ext>
            </a:extLst>
          </p:cNvPr>
          <p:cNvSpPr/>
          <p:nvPr/>
        </p:nvSpPr>
        <p:spPr>
          <a:xfrm rot="16200000" flipH="1">
            <a:off x="953653" y="2245056"/>
            <a:ext cx="2573383" cy="1907177"/>
          </a:xfrm>
          <a:prstGeom prst="flowChartInputOutput">
            <a:avLst/>
          </a:prstGeom>
          <a:noFill/>
          <a:ln w="38100">
            <a:solidFill>
              <a:srgbClr val="8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862EE24-BD87-443A-F8BF-FE4FE776166D}"/>
              </a:ext>
            </a:extLst>
          </p:cNvPr>
          <p:cNvGrpSpPr/>
          <p:nvPr/>
        </p:nvGrpSpPr>
        <p:grpSpPr>
          <a:xfrm>
            <a:off x="1800508" y="2524063"/>
            <a:ext cx="648790" cy="1296488"/>
            <a:chOff x="2573382" y="2979422"/>
            <a:chExt cx="648790" cy="1296488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A4DEEC5-0A37-1029-8344-5DF05356AB1C}"/>
                </a:ext>
              </a:extLst>
            </p:cNvPr>
            <p:cNvSpPr/>
            <p:nvPr/>
          </p:nvSpPr>
          <p:spPr>
            <a:xfrm>
              <a:off x="2573382" y="3584667"/>
              <a:ext cx="209007" cy="1905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E8CDC08-5E1A-E896-C2C4-9C85053A654D}"/>
                </a:ext>
              </a:extLst>
            </p:cNvPr>
            <p:cNvSpPr/>
            <p:nvPr/>
          </p:nvSpPr>
          <p:spPr>
            <a:xfrm>
              <a:off x="2878182" y="4085410"/>
              <a:ext cx="209007" cy="1905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E1B8D6B-5627-7327-6DCA-78901907D70D}"/>
                </a:ext>
              </a:extLst>
            </p:cNvPr>
            <p:cNvSpPr/>
            <p:nvPr/>
          </p:nvSpPr>
          <p:spPr>
            <a:xfrm>
              <a:off x="3013165" y="2979422"/>
              <a:ext cx="209007" cy="1905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920AF5F-FE30-60EF-01B5-D1DC8D394963}"/>
              </a:ext>
            </a:extLst>
          </p:cNvPr>
          <p:cNvCxnSpPr>
            <a:cxnSpLocks/>
            <a:stCxn id="20" idx="4"/>
            <a:endCxn id="18" idx="6"/>
          </p:cNvCxnSpPr>
          <p:nvPr/>
        </p:nvCxnSpPr>
        <p:spPr>
          <a:xfrm flipH="1">
            <a:off x="2314315" y="2714563"/>
            <a:ext cx="30480" cy="10107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Data 34">
            <a:extLst>
              <a:ext uri="{FF2B5EF4-FFF2-40B4-BE49-F238E27FC236}">
                <a16:creationId xmlns:a16="http://schemas.microsoft.com/office/drawing/2014/main" id="{DBC1909A-E4F5-2A68-01B8-710944BCCA0E}"/>
              </a:ext>
            </a:extLst>
          </p:cNvPr>
          <p:cNvSpPr/>
          <p:nvPr/>
        </p:nvSpPr>
        <p:spPr>
          <a:xfrm rot="16200000" flipH="1">
            <a:off x="2657588" y="2245056"/>
            <a:ext cx="2573383" cy="1907177"/>
          </a:xfrm>
          <a:prstGeom prst="flowChartInputOutput">
            <a:avLst/>
          </a:prstGeom>
          <a:noFill/>
          <a:ln w="38100">
            <a:solidFill>
              <a:srgbClr val="8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FEA0D45-1736-4FF0-70E6-606B68DD1210}"/>
              </a:ext>
            </a:extLst>
          </p:cNvPr>
          <p:cNvGrpSpPr/>
          <p:nvPr/>
        </p:nvGrpSpPr>
        <p:grpSpPr>
          <a:xfrm>
            <a:off x="3606450" y="2508962"/>
            <a:ext cx="648790" cy="1296488"/>
            <a:chOff x="2573382" y="2979422"/>
            <a:chExt cx="648790" cy="129648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E12F2FD-DADE-057B-3DCB-C5069F278A9A}"/>
                </a:ext>
              </a:extLst>
            </p:cNvPr>
            <p:cNvSpPr/>
            <p:nvPr/>
          </p:nvSpPr>
          <p:spPr>
            <a:xfrm>
              <a:off x="2573382" y="3584667"/>
              <a:ext cx="209007" cy="1905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FD52506-68B0-0D13-0D64-CC93BDE21D59}"/>
                </a:ext>
              </a:extLst>
            </p:cNvPr>
            <p:cNvSpPr/>
            <p:nvPr/>
          </p:nvSpPr>
          <p:spPr>
            <a:xfrm>
              <a:off x="2878182" y="4085410"/>
              <a:ext cx="209007" cy="1905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F16A092-B13A-08A6-FB64-FEEF66BD4DCC}"/>
                </a:ext>
              </a:extLst>
            </p:cNvPr>
            <p:cNvSpPr/>
            <p:nvPr/>
          </p:nvSpPr>
          <p:spPr>
            <a:xfrm>
              <a:off x="3013165" y="2979422"/>
              <a:ext cx="209007" cy="1905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A739E75-9AAB-517F-13F0-00B50479E648}"/>
              </a:ext>
            </a:extLst>
          </p:cNvPr>
          <p:cNvCxnSpPr>
            <a:cxnSpLocks/>
            <a:stCxn id="40" idx="4"/>
            <a:endCxn id="38" idx="6"/>
          </p:cNvCxnSpPr>
          <p:nvPr/>
        </p:nvCxnSpPr>
        <p:spPr>
          <a:xfrm flipH="1">
            <a:off x="4120257" y="2699462"/>
            <a:ext cx="30480" cy="10107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3784E15-0CF0-47C0-D0CE-A2009B0B799D}"/>
              </a:ext>
            </a:extLst>
          </p:cNvPr>
          <p:cNvGrpSpPr/>
          <p:nvPr/>
        </p:nvGrpSpPr>
        <p:grpSpPr>
          <a:xfrm>
            <a:off x="4705137" y="1911953"/>
            <a:ext cx="1907177" cy="2573383"/>
            <a:chOff x="6496594" y="2180408"/>
            <a:chExt cx="1907177" cy="2573383"/>
          </a:xfrm>
        </p:grpSpPr>
        <p:sp>
          <p:nvSpPr>
            <p:cNvPr id="44" name="Data 43">
              <a:extLst>
                <a:ext uri="{FF2B5EF4-FFF2-40B4-BE49-F238E27FC236}">
                  <a16:creationId xmlns:a16="http://schemas.microsoft.com/office/drawing/2014/main" id="{086B3F14-36CE-C614-690E-F6C463E67274}"/>
                </a:ext>
              </a:extLst>
            </p:cNvPr>
            <p:cNvSpPr/>
            <p:nvPr/>
          </p:nvSpPr>
          <p:spPr>
            <a:xfrm rot="16200000" flipH="1">
              <a:off x="6163491" y="2513511"/>
              <a:ext cx="2573383" cy="1907177"/>
            </a:xfrm>
            <a:prstGeom prst="flowChartInputOutput">
              <a:avLst/>
            </a:prstGeom>
            <a:noFill/>
            <a:ln w="38100">
              <a:solidFill>
                <a:srgbClr val="8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C3B4E1C-6E5A-0323-E1BA-78AC73499063}"/>
                </a:ext>
              </a:extLst>
            </p:cNvPr>
            <p:cNvGrpSpPr/>
            <p:nvPr/>
          </p:nvGrpSpPr>
          <p:grpSpPr>
            <a:xfrm>
              <a:off x="6929843" y="3374572"/>
              <a:ext cx="905696" cy="691243"/>
              <a:chOff x="2181493" y="3584667"/>
              <a:chExt cx="905696" cy="691243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5F17E73C-54CD-5813-50DA-C32BED8D53ED}"/>
                  </a:ext>
                </a:extLst>
              </p:cNvPr>
              <p:cNvSpPr/>
              <p:nvPr/>
            </p:nvSpPr>
            <p:spPr>
              <a:xfrm>
                <a:off x="2573382" y="3584667"/>
                <a:ext cx="209007" cy="1905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98E9CFF6-1FB7-0926-E8C1-73D280182217}"/>
                  </a:ext>
                </a:extLst>
              </p:cNvPr>
              <p:cNvSpPr/>
              <p:nvPr/>
            </p:nvSpPr>
            <p:spPr>
              <a:xfrm>
                <a:off x="2878182" y="4085410"/>
                <a:ext cx="209007" cy="1905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ED74A0AF-61E9-D423-218C-BD8023F0C3C6}"/>
                  </a:ext>
                </a:extLst>
              </p:cNvPr>
              <p:cNvSpPr/>
              <p:nvPr/>
            </p:nvSpPr>
            <p:spPr>
              <a:xfrm>
                <a:off x="2181493" y="4054930"/>
                <a:ext cx="209007" cy="1905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9132033-E338-59F3-87DB-78A0AF86E212}"/>
              </a:ext>
            </a:extLst>
          </p:cNvPr>
          <p:cNvGrpSpPr/>
          <p:nvPr/>
        </p:nvGrpSpPr>
        <p:grpSpPr>
          <a:xfrm>
            <a:off x="6451114" y="1911953"/>
            <a:ext cx="1907177" cy="2573383"/>
            <a:chOff x="8778239" y="2180408"/>
            <a:chExt cx="1907177" cy="2573383"/>
          </a:xfrm>
        </p:grpSpPr>
        <p:sp>
          <p:nvSpPr>
            <p:cNvPr id="53" name="Data 52">
              <a:extLst>
                <a:ext uri="{FF2B5EF4-FFF2-40B4-BE49-F238E27FC236}">
                  <a16:creationId xmlns:a16="http://schemas.microsoft.com/office/drawing/2014/main" id="{7C612971-0A80-FF18-EDA9-B5245880B6FF}"/>
                </a:ext>
              </a:extLst>
            </p:cNvPr>
            <p:cNvSpPr/>
            <p:nvPr/>
          </p:nvSpPr>
          <p:spPr>
            <a:xfrm rot="16200000" flipH="1">
              <a:off x="8445136" y="2513511"/>
              <a:ext cx="2573383" cy="1907177"/>
            </a:xfrm>
            <a:prstGeom prst="flowChartInputOutput">
              <a:avLst/>
            </a:prstGeom>
            <a:noFill/>
            <a:ln w="38100">
              <a:solidFill>
                <a:srgbClr val="8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EEC5F63-7B97-B97F-2047-FC14B4A08F92}"/>
                </a:ext>
              </a:extLst>
            </p:cNvPr>
            <p:cNvGrpSpPr/>
            <p:nvPr/>
          </p:nvGrpSpPr>
          <p:grpSpPr>
            <a:xfrm>
              <a:off x="9211488" y="2769327"/>
              <a:ext cx="1040679" cy="1296488"/>
              <a:chOff x="2181493" y="2979422"/>
              <a:chExt cx="1040679" cy="1296488"/>
            </a:xfrm>
          </p:grpSpPr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FA998920-6433-FE97-B9A0-91AEE790CA1B}"/>
                  </a:ext>
                </a:extLst>
              </p:cNvPr>
              <p:cNvSpPr/>
              <p:nvPr/>
            </p:nvSpPr>
            <p:spPr>
              <a:xfrm>
                <a:off x="2573382" y="3584667"/>
                <a:ext cx="209007" cy="1905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68AFB481-17F6-4EC3-C47D-89442270ECC4}"/>
                  </a:ext>
                </a:extLst>
              </p:cNvPr>
              <p:cNvSpPr/>
              <p:nvPr/>
            </p:nvSpPr>
            <p:spPr>
              <a:xfrm>
                <a:off x="2878182" y="4085410"/>
                <a:ext cx="209007" cy="1905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312D518F-BD24-9A02-6DB2-E0D780C0E0CB}"/>
                  </a:ext>
                </a:extLst>
              </p:cNvPr>
              <p:cNvSpPr/>
              <p:nvPr/>
            </p:nvSpPr>
            <p:spPr>
              <a:xfrm>
                <a:off x="2181493" y="4054930"/>
                <a:ext cx="209007" cy="1905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D310BC59-A8E4-DB86-103C-FF6DD8C6AC66}"/>
                  </a:ext>
                </a:extLst>
              </p:cNvPr>
              <p:cNvSpPr/>
              <p:nvPr/>
            </p:nvSpPr>
            <p:spPr>
              <a:xfrm>
                <a:off x="3013165" y="2979422"/>
                <a:ext cx="209007" cy="1905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2E93DD04-962A-5B84-423D-0BC50B5F226D}"/>
                </a:ext>
              </a:extLst>
            </p:cNvPr>
            <p:cNvCxnSpPr>
              <a:cxnSpLocks/>
              <a:stCxn id="57" idx="7"/>
              <a:endCxn id="55" idx="3"/>
            </p:cNvCxnSpPr>
            <p:nvPr/>
          </p:nvCxnSpPr>
          <p:spPr>
            <a:xfrm flipV="1">
              <a:off x="9389887" y="3537174"/>
              <a:ext cx="244098" cy="335559"/>
            </a:xfrm>
            <a:prstGeom prst="straightConnector1">
              <a:avLst/>
            </a:prstGeom>
            <a:ln w="38100">
              <a:solidFill>
                <a:srgbClr val="800000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88D3BAFF-81B3-E597-7180-066363EF164F}"/>
                </a:ext>
              </a:extLst>
            </p:cNvPr>
            <p:cNvCxnSpPr>
              <a:cxnSpLocks/>
              <a:stCxn id="56" idx="2"/>
              <a:endCxn id="57" idx="6"/>
            </p:cNvCxnSpPr>
            <p:nvPr/>
          </p:nvCxnSpPr>
          <p:spPr>
            <a:xfrm flipH="1" flipV="1">
              <a:off x="9420495" y="3940085"/>
              <a:ext cx="487682" cy="30480"/>
            </a:xfrm>
            <a:prstGeom prst="straightConnector1">
              <a:avLst/>
            </a:prstGeom>
            <a:ln>
              <a:prstDash val="lgDash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86470088-579A-8EBF-AAA7-3642A7DD18E1}"/>
              </a:ext>
            </a:extLst>
          </p:cNvPr>
          <p:cNvCxnSpPr>
            <a:stCxn id="37" idx="5"/>
            <a:endCxn id="38" idx="1"/>
          </p:cNvCxnSpPr>
          <p:nvPr/>
        </p:nvCxnSpPr>
        <p:spPr>
          <a:xfrm>
            <a:off x="3784849" y="3276809"/>
            <a:ext cx="157009" cy="366039"/>
          </a:xfrm>
          <a:prstGeom prst="straightConnector1">
            <a:avLst/>
          </a:prstGeom>
          <a:ln w="38100">
            <a:solidFill>
              <a:srgbClr val="800000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8BB9AB3-8267-EFA1-9097-325B29750541}"/>
              </a:ext>
            </a:extLst>
          </p:cNvPr>
          <p:cNvCxnSpPr>
            <a:stCxn id="46" idx="4"/>
            <a:endCxn id="47" idx="1"/>
          </p:cNvCxnSpPr>
          <p:nvPr/>
        </p:nvCxnSpPr>
        <p:spPr>
          <a:xfrm>
            <a:off x="5634779" y="3296617"/>
            <a:ext cx="230904" cy="338141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A2B8BF2-44A3-FE06-D6E5-5B928FAEFA5E}"/>
              </a:ext>
            </a:extLst>
          </p:cNvPr>
          <p:cNvSpPr txBox="1"/>
          <p:nvPr/>
        </p:nvSpPr>
        <p:spPr>
          <a:xfrm>
            <a:off x="486421" y="1671567"/>
            <a:ext cx="71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6C32B8F-F6AE-5AC5-A30F-C917A6ED934D}"/>
              </a:ext>
            </a:extLst>
          </p:cNvPr>
          <p:cNvSpPr txBox="1"/>
          <p:nvPr/>
        </p:nvSpPr>
        <p:spPr>
          <a:xfrm>
            <a:off x="1272517" y="4442488"/>
            <a:ext cx="1784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1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t-1,first n days of week t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7AB034F-8D88-0447-5CBB-05AA23CA6E0F}"/>
              </a:ext>
            </a:extLst>
          </p:cNvPr>
          <p:cNvSpPr txBox="1"/>
          <p:nvPr/>
        </p:nvSpPr>
        <p:spPr>
          <a:xfrm>
            <a:off x="3055171" y="4442488"/>
            <a:ext cx="1874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1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t-1, ??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40CE63F-D8F8-F9C7-F554-0C12AC1E20B6}"/>
              </a:ext>
            </a:extLst>
          </p:cNvPr>
          <p:cNvSpPr txBox="1"/>
          <p:nvPr/>
        </p:nvSpPr>
        <p:spPr>
          <a:xfrm>
            <a:off x="4927464" y="4442488"/>
            <a:ext cx="1585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1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t, first n days of week t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144435C-3013-8788-E49F-AC016E4E5F51}"/>
              </a:ext>
            </a:extLst>
          </p:cNvPr>
          <p:cNvSpPr txBox="1"/>
          <p:nvPr/>
        </p:nvSpPr>
        <p:spPr>
          <a:xfrm>
            <a:off x="6511022" y="4442488"/>
            <a:ext cx="1980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1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t, last 7 – n days of week t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77010344-527E-06BC-6F9B-351599AE7652}"/>
              </a:ext>
            </a:extLst>
          </p:cNvPr>
          <p:cNvCxnSpPr>
            <a:cxnSpLocks/>
            <a:stCxn id="20" idx="3"/>
            <a:endCxn id="16" idx="7"/>
          </p:cNvCxnSpPr>
          <p:nvPr/>
        </p:nvCxnSpPr>
        <p:spPr>
          <a:xfrm flipH="1">
            <a:off x="1978907" y="2686665"/>
            <a:ext cx="291992" cy="4705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E5659446-C40F-8061-B52B-0051A67FACBF}"/>
              </a:ext>
            </a:extLst>
          </p:cNvPr>
          <p:cNvCxnSpPr/>
          <p:nvPr/>
        </p:nvCxnSpPr>
        <p:spPr>
          <a:xfrm flipH="1">
            <a:off x="3761276" y="2629092"/>
            <a:ext cx="291992" cy="470541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259F6F1-C8CE-0287-9274-B5002FAC1CC3}"/>
              </a:ext>
            </a:extLst>
          </p:cNvPr>
          <p:cNvCxnSpPr>
            <a:cxnSpLocks/>
          </p:cNvCxnSpPr>
          <p:nvPr/>
        </p:nvCxnSpPr>
        <p:spPr>
          <a:xfrm flipH="1" flipV="1">
            <a:off x="5273925" y="3694011"/>
            <a:ext cx="655692" cy="24620"/>
          </a:xfrm>
          <a:prstGeom prst="straightConnector1">
            <a:avLst/>
          </a:prstGeom>
          <a:ln w="38100">
            <a:solidFill>
              <a:srgbClr val="800000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Curved Connector 109">
            <a:extLst>
              <a:ext uri="{FF2B5EF4-FFF2-40B4-BE49-F238E27FC236}">
                <a16:creationId xmlns:a16="http://schemas.microsoft.com/office/drawing/2014/main" id="{901493D0-EB4F-1091-FA57-377354724FFA}"/>
              </a:ext>
            </a:extLst>
          </p:cNvPr>
          <p:cNvCxnSpPr>
            <a:cxnSpLocks/>
            <a:stCxn id="57" idx="0"/>
            <a:endCxn id="58" idx="2"/>
          </p:cNvCxnSpPr>
          <p:nvPr/>
        </p:nvCxnSpPr>
        <p:spPr>
          <a:xfrm rot="5400000" flipH="1" flipV="1">
            <a:off x="6862322" y="2722667"/>
            <a:ext cx="980258" cy="727168"/>
          </a:xfrm>
          <a:prstGeom prst="curvedConnector2">
            <a:avLst/>
          </a:prstGeom>
          <a:ln w="38100">
            <a:solidFill>
              <a:srgbClr val="8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A8C0B80D-E656-33CA-7C55-FBA986CDF239}"/>
              </a:ext>
            </a:extLst>
          </p:cNvPr>
          <p:cNvSpPr txBox="1"/>
          <p:nvPr/>
        </p:nvSpPr>
        <p:spPr>
          <a:xfrm>
            <a:off x="989599" y="5016607"/>
            <a:ext cx="119985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Link Prediction Problem: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week t, based on the graph of first 5 days’ order,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compute the probabilities of new edges existing in the graph of the last 2 days?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Problem: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computed probability of existence, can we compute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decision threshold to minimize total delivery cost?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0579E6DE-5312-D006-6E99-3388F36FA582}"/>
                  </a:ext>
                </a:extLst>
              </p:cNvPr>
              <p:cNvSpPr txBox="1"/>
              <p:nvPr/>
            </p:nvSpPr>
            <p:spPr>
              <a:xfrm>
                <a:off x="9013874" y="2682270"/>
                <a:ext cx="3178125" cy="2062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Temporal Graph </a:t>
                </a:r>
                <a:r>
                  <a:rPr lang="en-US" sz="1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</a:p>
              <a:p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A Collection of Static Graphs G</a:t>
                </a:r>
                <a:r>
                  <a:rPr lang="en-US" sz="16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where G</a:t>
                </a:r>
                <a:r>
                  <a:rPr lang="en-US" sz="16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G</a:t>
                </a:r>
                <a:r>
                  <a:rPr lang="en-US" sz="16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t, old </a:t>
                </a:r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∪</m:t>
                    </m:r>
                  </m:oMath>
                </a14:m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G</a:t>
                </a:r>
                <a:r>
                  <a:rPr lang="en-US" sz="16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t, new</a:t>
                </a:r>
              </a:p>
              <a:p>
                <a:endParaRPr lang="en-US" sz="16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Dynamic, Directed Edges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Dynamic Nodes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Fully connected G</a:t>
                </a:r>
                <a:r>
                  <a:rPr lang="en-US" sz="16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16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16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0579E6DE-5312-D006-6E99-3388F36FA5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3874" y="2682270"/>
                <a:ext cx="3178125" cy="2062103"/>
              </a:xfrm>
              <a:prstGeom prst="rect">
                <a:avLst/>
              </a:prstGeom>
              <a:blipFill>
                <a:blip r:embed="rId3"/>
                <a:stretch>
                  <a:fillRect l="-794" t="-12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186D989-1FDB-3152-6C18-6FB307E2C926}"/>
                  </a:ext>
                </a:extLst>
              </p:cNvPr>
              <p:cNvSpPr txBox="1"/>
              <p:nvPr/>
            </p:nvSpPr>
            <p:spPr>
              <a:xfrm>
                <a:off x="761069" y="3230452"/>
                <a:ext cx="24365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186D989-1FDB-3152-6C18-6FB307E2C9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069" y="3230452"/>
                <a:ext cx="243656" cy="276999"/>
              </a:xfrm>
              <a:prstGeom prst="rect">
                <a:avLst/>
              </a:prstGeom>
              <a:blipFill>
                <a:blip r:embed="rId4"/>
                <a:stretch>
                  <a:fillRect l="-10000" r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91B9700-C7BC-8007-79F8-65EE00FBD3F4}"/>
                  </a:ext>
                </a:extLst>
              </p:cNvPr>
              <p:cNvSpPr txBox="1"/>
              <p:nvPr/>
            </p:nvSpPr>
            <p:spPr>
              <a:xfrm>
                <a:off x="8574867" y="3216805"/>
                <a:ext cx="24365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91B9700-C7BC-8007-79F8-65EE00FBD3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4867" y="3216805"/>
                <a:ext cx="243656" cy="276999"/>
              </a:xfrm>
              <a:prstGeom prst="rect">
                <a:avLst/>
              </a:prstGeom>
              <a:blipFill>
                <a:blip r:embed="rId5"/>
                <a:stretch>
                  <a:fillRect l="-10000" r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Oval 12">
            <a:extLst>
              <a:ext uri="{FF2B5EF4-FFF2-40B4-BE49-F238E27FC236}">
                <a16:creationId xmlns:a16="http://schemas.microsoft.com/office/drawing/2014/main" id="{61FB393B-9FE6-6F26-B95B-7A03FD31A0C1}"/>
              </a:ext>
            </a:extLst>
          </p:cNvPr>
          <p:cNvSpPr/>
          <p:nvPr/>
        </p:nvSpPr>
        <p:spPr>
          <a:xfrm>
            <a:off x="5860404" y="2651489"/>
            <a:ext cx="209007" cy="190500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7E4B467-EF9E-E2A8-BC69-B31606B375E7}"/>
              </a:ext>
            </a:extLst>
          </p:cNvPr>
          <p:cNvSpPr/>
          <p:nvPr/>
        </p:nvSpPr>
        <p:spPr>
          <a:xfrm>
            <a:off x="3343584" y="3797360"/>
            <a:ext cx="209007" cy="190500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B88E1C2-E195-B664-57C9-04810485BC1F}"/>
              </a:ext>
            </a:extLst>
          </p:cNvPr>
          <p:cNvSpPr/>
          <p:nvPr/>
        </p:nvSpPr>
        <p:spPr>
          <a:xfrm>
            <a:off x="1588282" y="3781604"/>
            <a:ext cx="209007" cy="190500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7AD62F5-AC2D-1ACE-74DD-3B9CF68CFE2A}"/>
              </a:ext>
            </a:extLst>
          </p:cNvPr>
          <p:cNvGrpSpPr/>
          <p:nvPr/>
        </p:nvGrpSpPr>
        <p:grpSpPr>
          <a:xfrm>
            <a:off x="9013875" y="898459"/>
            <a:ext cx="2318358" cy="1398219"/>
            <a:chOff x="9013875" y="898459"/>
            <a:chExt cx="2318358" cy="1398219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7BFCE2B1-6C19-4333-FC37-3C1914AFA2CA}"/>
                </a:ext>
              </a:extLst>
            </p:cNvPr>
            <p:cNvSpPr/>
            <p:nvPr/>
          </p:nvSpPr>
          <p:spPr>
            <a:xfrm>
              <a:off x="9013875" y="898459"/>
              <a:ext cx="2318358" cy="1398219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dirty="0">
                  <a:solidFill>
                    <a:schemeClr val="bg2">
                      <a:lumMod val="1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Legend</a:t>
              </a:r>
            </a:p>
          </p:txBody>
        </p: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E3685ABD-58D1-34C4-E4A2-32C3101D3A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8638" y="1878538"/>
              <a:ext cx="2002219" cy="1"/>
            </a:xfrm>
            <a:prstGeom prst="straightConnector1">
              <a:avLst/>
            </a:prstGeom>
            <a:ln>
              <a:prstDash val="lg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0EBF9C46-FBF9-6292-7CEB-723E06C0C60E}"/>
                </a:ext>
              </a:extLst>
            </p:cNvPr>
            <p:cNvSpPr txBox="1"/>
            <p:nvPr/>
          </p:nvSpPr>
          <p:spPr>
            <a:xfrm>
              <a:off x="9595335" y="1797595"/>
              <a:ext cx="1238568" cy="16004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Previous Edge</a:t>
              </a:r>
            </a:p>
          </p:txBody>
        </p: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58486670-F117-F7AD-8DB3-B21A53CE0E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8638" y="2148935"/>
              <a:ext cx="2002219" cy="1"/>
            </a:xfrm>
            <a:prstGeom prst="straightConnector1">
              <a:avLst/>
            </a:prstGeom>
            <a:ln>
              <a:solidFill>
                <a:srgbClr val="800000"/>
              </a:solidFill>
              <a:prstDash val="soli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479F77F-18AF-78B6-3B17-C571223A8B66}"/>
                </a:ext>
              </a:extLst>
            </p:cNvPr>
            <p:cNvSpPr txBox="1"/>
            <p:nvPr/>
          </p:nvSpPr>
          <p:spPr>
            <a:xfrm>
              <a:off x="9595334" y="2076280"/>
              <a:ext cx="1238569" cy="16728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00000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New Edge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D92A402-158B-E5E3-025D-F309E7B1B992}"/>
                </a:ext>
              </a:extLst>
            </p:cNvPr>
            <p:cNvGrpSpPr/>
            <p:nvPr/>
          </p:nvGrpSpPr>
          <p:grpSpPr>
            <a:xfrm>
              <a:off x="9245468" y="1496273"/>
              <a:ext cx="1588435" cy="190500"/>
              <a:chOff x="9245468" y="1506821"/>
              <a:chExt cx="1588435" cy="190500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92EC2E88-7897-2C09-F861-37A990A539E5}"/>
                  </a:ext>
                </a:extLst>
              </p:cNvPr>
              <p:cNvSpPr/>
              <p:nvPr/>
            </p:nvSpPr>
            <p:spPr>
              <a:xfrm>
                <a:off x="9245468" y="1506821"/>
                <a:ext cx="209007" cy="1905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D0E8C14-BAEE-2E62-99E1-DBEA6D31C8DD}"/>
                  </a:ext>
                </a:extLst>
              </p:cNvPr>
              <p:cNvSpPr txBox="1"/>
              <p:nvPr/>
            </p:nvSpPr>
            <p:spPr>
              <a:xfrm>
                <a:off x="9595335" y="1539751"/>
                <a:ext cx="1238568" cy="1497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800000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sz="105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Current Node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6E53772-FC0F-E95C-CF9E-BDC3F12D6140}"/>
                </a:ext>
              </a:extLst>
            </p:cNvPr>
            <p:cNvGrpSpPr/>
            <p:nvPr/>
          </p:nvGrpSpPr>
          <p:grpSpPr>
            <a:xfrm>
              <a:off x="9245468" y="1219254"/>
              <a:ext cx="1588435" cy="190500"/>
              <a:chOff x="9245468" y="1158692"/>
              <a:chExt cx="1588435" cy="19050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A984A10A-C1CF-C04E-078E-2E66E12FD367}"/>
                  </a:ext>
                </a:extLst>
              </p:cNvPr>
              <p:cNvSpPr/>
              <p:nvPr/>
            </p:nvSpPr>
            <p:spPr>
              <a:xfrm>
                <a:off x="9245468" y="1158692"/>
                <a:ext cx="209007" cy="190500"/>
              </a:xfrm>
              <a:prstGeom prst="ellipse">
                <a:avLst/>
              </a:prstGeom>
              <a:noFill/>
              <a:ln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15F977C-87B0-3F89-F668-8B4C5EEFFEE5}"/>
                  </a:ext>
                </a:extLst>
              </p:cNvPr>
              <p:cNvSpPr txBox="1"/>
              <p:nvPr/>
            </p:nvSpPr>
            <p:spPr>
              <a:xfrm>
                <a:off x="9595334" y="1175180"/>
                <a:ext cx="1238569" cy="16617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800000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sz="105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Unreachable Node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6512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4572-1ED6-B4D5-ED5C-885734B7A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92411-DE17-0B4F-60B7-2B72521A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0759489-03FA-0DEE-AF3A-D07EE71958F7}"/>
              </a:ext>
            </a:extLst>
          </p:cNvPr>
          <p:cNvSpPr txBox="1"/>
          <p:nvPr/>
        </p:nvSpPr>
        <p:spPr>
          <a:xfrm>
            <a:off x="838200" y="1690688"/>
            <a:ext cx="495415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en-US" sz="213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Link Prediction Problem</a:t>
            </a:r>
          </a:p>
        </p:txBody>
      </p:sp>
      <p:pic>
        <p:nvPicPr>
          <p:cNvPr id="5" name="Picture 4" descr="A page of a math book&#10;&#10;Description automatically generated with medium confidence">
            <a:extLst>
              <a:ext uri="{FF2B5EF4-FFF2-40B4-BE49-F238E27FC236}">
                <a16:creationId xmlns:a16="http://schemas.microsoft.com/office/drawing/2014/main" id="{A6DEC5BE-5C17-B945-319A-7E65BF1B5C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40" r="1519"/>
          <a:stretch/>
        </p:blipFill>
        <p:spPr>
          <a:xfrm>
            <a:off x="1007279" y="2273642"/>
            <a:ext cx="9619532" cy="372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50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4572-1ED6-B4D5-ED5C-885734B7A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92411-DE17-0B4F-60B7-2B72521A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 descr="A white paper with black text&#10;&#10;Description automatically generated">
            <a:extLst>
              <a:ext uri="{FF2B5EF4-FFF2-40B4-BE49-F238E27FC236}">
                <a16:creationId xmlns:a16="http://schemas.microsoft.com/office/drawing/2014/main" id="{250D9D81-893A-3FA4-1297-3EC740CB0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184" y="2271130"/>
            <a:ext cx="10363603" cy="27365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ED4AEA-079A-DD96-1200-6289F6C719E2}"/>
              </a:ext>
            </a:extLst>
          </p:cNvPr>
          <p:cNvSpPr txBox="1"/>
          <p:nvPr/>
        </p:nvSpPr>
        <p:spPr>
          <a:xfrm>
            <a:off x="838200" y="1690688"/>
            <a:ext cx="495415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en-US" sz="213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Problem</a:t>
            </a:r>
          </a:p>
        </p:txBody>
      </p:sp>
    </p:spTree>
    <p:extLst>
      <p:ext uri="{BB962C8B-B14F-4D97-AF65-F5344CB8AC3E}">
        <p14:creationId xmlns:p14="http://schemas.microsoft.com/office/powerpoint/2010/main" val="2845730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158D3-D7D7-5A68-2948-F79D7C305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&amp; Constraints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1D06CE-0F61-C409-7088-27E83C111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F44970-424E-0229-47AA-BC8EA68DD5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01" t="15477" r="3332" b="15488"/>
          <a:stretch/>
        </p:blipFill>
        <p:spPr>
          <a:xfrm>
            <a:off x="1153509" y="2245633"/>
            <a:ext cx="4164725" cy="122146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55B7653-5F38-CFBE-6A65-5C5451D26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52193"/>
            <a:ext cx="5113283" cy="2554014"/>
          </a:xfrm>
        </p:spPr>
        <p:txBody>
          <a:bodyPr>
            <a:normAutofit/>
          </a:bodyPr>
          <a:lstStyle/>
          <a:p>
            <a:r>
              <a:rPr lang="en-US" sz="1800" dirty="0"/>
              <a:t>Cold Storage &amp; Warehouse Company</a:t>
            </a:r>
          </a:p>
          <a:p>
            <a:r>
              <a:rPr lang="en-US" sz="1800" dirty="0"/>
              <a:t>Date scheduled, delivery origin &amp; destination</a:t>
            </a:r>
          </a:p>
          <a:p>
            <a:r>
              <a:rPr lang="en-US" sz="1800" dirty="0"/>
              <a:t>136 weeks: Jan 1</a:t>
            </a:r>
            <a:r>
              <a:rPr lang="en-US" sz="1800" baseline="30000" dirty="0"/>
              <a:t>st</a:t>
            </a:r>
            <a:r>
              <a:rPr lang="en-US" sz="1800" dirty="0"/>
              <a:t>, 2021 – Jun 1</a:t>
            </a:r>
            <a:r>
              <a:rPr lang="en-US" sz="1800" baseline="30000" dirty="0"/>
              <a:t>st</a:t>
            </a:r>
            <a:r>
              <a:rPr lang="en-US" sz="1800" dirty="0"/>
              <a:t>, 2023</a:t>
            </a:r>
          </a:p>
          <a:p>
            <a:r>
              <a:rPr lang="en-US" sz="1800" dirty="0"/>
              <a:t>Geographical granularity: </a:t>
            </a:r>
          </a:p>
          <a:p>
            <a:pPr lvl="1"/>
            <a:r>
              <a:rPr lang="en-US" sz="1400" dirty="0" err="1"/>
              <a:t>Zipcode</a:t>
            </a:r>
            <a:r>
              <a:rPr lang="en-US" sz="1400" dirty="0"/>
              <a:t> (zip3) level: ?? Nodes, ?? edges</a:t>
            </a:r>
          </a:p>
          <a:p>
            <a:pPr lvl="1"/>
            <a:r>
              <a:rPr lang="en-US" sz="1400" dirty="0"/>
              <a:t>Key Market Area (KMA) level: 135 nodes, ?? edges </a:t>
            </a:r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A22FE9-FF97-3A3B-5215-508939A82006}"/>
              </a:ext>
            </a:extLst>
          </p:cNvPr>
          <p:cNvSpPr txBox="1">
            <a:spLocks/>
          </p:cNvSpPr>
          <p:nvPr/>
        </p:nvSpPr>
        <p:spPr>
          <a:xfrm>
            <a:off x="6582104" y="3407979"/>
            <a:ext cx="5113283" cy="2554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0000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ym typeface="Wingdings" pitchFamily="2" charset="2"/>
              </a:rPr>
              <a:t>No known covariates for delivery order</a:t>
            </a:r>
            <a:br>
              <a:rPr lang="en-US" sz="1800" dirty="0">
                <a:sym typeface="Wingdings" pitchFamily="2" charset="2"/>
              </a:rPr>
            </a:br>
            <a:r>
              <a:rPr lang="en-US" sz="1800" dirty="0">
                <a:sym typeface="Wingdings" pitchFamily="2" charset="2"/>
              </a:rPr>
              <a:t> Embedding framework </a:t>
            </a:r>
            <a:endParaRPr lang="en-US" sz="1800" dirty="0"/>
          </a:p>
          <a:p>
            <a:r>
              <a:rPr lang="en-US" sz="1800" dirty="0">
                <a:sym typeface="Wingdings" pitchFamily="2" charset="2"/>
              </a:rPr>
              <a:t>No attributes for each location </a:t>
            </a:r>
            <a:br>
              <a:rPr lang="en-US" sz="1800" dirty="0">
                <a:sym typeface="Wingdings" pitchFamily="2" charset="2"/>
              </a:rPr>
            </a:br>
            <a:r>
              <a:rPr lang="en-US" sz="1800" dirty="0">
                <a:sym typeface="Wingdings" pitchFamily="2" charset="2"/>
              </a:rPr>
              <a:t> node feature learning algorithm </a:t>
            </a:r>
          </a:p>
          <a:p>
            <a:r>
              <a:rPr lang="en-US" sz="1800" dirty="0"/>
              <a:t>Interpretability </a:t>
            </a:r>
            <a:br>
              <a:rPr lang="en-US" sz="1800" dirty="0"/>
            </a:br>
            <a:r>
              <a:rPr lang="en-US" sz="1800" dirty="0">
                <a:sym typeface="Wingdings" pitchFamily="2" charset="2"/>
              </a:rPr>
              <a:t> no black box models, no deep learning</a:t>
            </a:r>
          </a:p>
          <a:p>
            <a:r>
              <a:rPr lang="en-US" sz="1800" dirty="0"/>
              <a:t>Supervised learning &amp; Immediate feedback</a:t>
            </a:r>
          </a:p>
        </p:txBody>
      </p:sp>
    </p:spTree>
    <p:extLst>
      <p:ext uri="{BB962C8B-B14F-4D97-AF65-F5344CB8AC3E}">
        <p14:creationId xmlns:p14="http://schemas.microsoft.com/office/powerpoint/2010/main" val="186827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DDE7E51-2D55-F342-99C5-FD665E69A15D}">
  <we:reference id="e849ddb8-6bbd-4833-bd4b-59030099d63e" version="1.0.0.0" store="EXCatalog" storeType="EXCatalog"/>
  <we:alternateReferences>
    <we:reference id="WA200000113" version="1.0.0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2734</TotalTime>
  <Words>1757</Words>
  <Application>Microsoft Macintosh PowerPoint</Application>
  <PresentationFormat>Widescreen</PresentationFormat>
  <Paragraphs>339</Paragraphs>
  <Slides>34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Aptos</vt:lpstr>
      <vt:lpstr>Arial</vt:lpstr>
      <vt:lpstr>Arial Nova</vt:lpstr>
      <vt:lpstr>Cambria Math</vt:lpstr>
      <vt:lpstr>Times New Roman</vt:lpstr>
      <vt:lpstr>Wingdings</vt:lpstr>
      <vt:lpstr>Office Theme</vt:lpstr>
      <vt:lpstr>Minimizing Empty Truck Miles Driven via  Decision-Theoretic Online Learning and  Link Prediction on a Temporal Delivery Order Graph </vt:lpstr>
      <vt:lpstr>Table of Contents</vt:lpstr>
      <vt:lpstr>1. Introduction</vt:lpstr>
      <vt:lpstr>Empty miles are a problem</vt:lpstr>
      <vt:lpstr>Problem Statement</vt:lpstr>
      <vt:lpstr>Problem Statement</vt:lpstr>
      <vt:lpstr>Problem Statement</vt:lpstr>
      <vt:lpstr>Problem Statement</vt:lpstr>
      <vt:lpstr>Data &amp; Constraints</vt:lpstr>
      <vt:lpstr>Review of Relevant Literature </vt:lpstr>
      <vt:lpstr>2. Graph Embedding Framework</vt:lpstr>
      <vt:lpstr>Static v.s. Temporal Random Walk</vt:lpstr>
      <vt:lpstr>Static v.s. Temporal Random Walk</vt:lpstr>
      <vt:lpstr>Temporal Random Walk Edge Weighting</vt:lpstr>
      <vt:lpstr>Time-preserving embeddings: SkipGram</vt:lpstr>
      <vt:lpstr>Edge Embedding &amp; Probability Computation</vt:lpstr>
      <vt:lpstr>PowerPoint Presentation</vt:lpstr>
      <vt:lpstr>PowerPoint Presentation</vt:lpstr>
      <vt:lpstr>Simulation Result on ZIP3 Level Data</vt:lpstr>
      <vt:lpstr>Simulation Result on ZIP3 Level Data</vt:lpstr>
      <vt:lpstr>Simulation Results Table</vt:lpstr>
      <vt:lpstr>3. Decision Making</vt:lpstr>
      <vt:lpstr>Expert Problem</vt:lpstr>
      <vt:lpstr>Expert Problem</vt:lpstr>
      <vt:lpstr>Hedge Algorithm &amp; Design Choices</vt:lpstr>
      <vt:lpstr>PowerPoint Presentation</vt:lpstr>
      <vt:lpstr>Simulation Result: KMA Level</vt:lpstr>
      <vt:lpstr>Simulation Result: ZIP3 Level</vt:lpstr>
      <vt:lpstr>Simulation Results Table</vt:lpstr>
      <vt:lpstr>Review of Motivating Problem</vt:lpstr>
      <vt:lpstr>Conclusion &amp; Summary</vt:lpstr>
      <vt:lpstr>Extensions</vt:lpstr>
      <vt:lpstr>Thank you! 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Minimizing Empty Truck Miles Driven via  Decision-Theoretic Online Learning and  Link Prediction on a Temporal Delivery Order Graph </dc:title>
  <dc:creator>Theodora Ko</dc:creator>
  <cp:lastModifiedBy>Theodora Ko</cp:lastModifiedBy>
  <cp:revision>74</cp:revision>
  <dcterms:created xsi:type="dcterms:W3CDTF">2024-04-27T20:41:15Z</dcterms:created>
  <dcterms:modified xsi:type="dcterms:W3CDTF">2024-04-30T07:04:33Z</dcterms:modified>
</cp:coreProperties>
</file>

<file path=docProps/thumbnail.jpeg>
</file>